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45"/>
  </p:notesMasterIdLst>
  <p:handoutMasterIdLst>
    <p:handoutMasterId r:id="rId46"/>
  </p:handoutMasterIdLst>
  <p:sldIdLst>
    <p:sldId id="379" r:id="rId2"/>
    <p:sldId id="380" r:id="rId3"/>
    <p:sldId id="381" r:id="rId4"/>
    <p:sldId id="382" r:id="rId5"/>
    <p:sldId id="383" r:id="rId6"/>
    <p:sldId id="389" r:id="rId7"/>
    <p:sldId id="387" r:id="rId8"/>
    <p:sldId id="390" r:id="rId9"/>
    <p:sldId id="385" r:id="rId10"/>
    <p:sldId id="386" r:id="rId11"/>
    <p:sldId id="388" r:id="rId12"/>
    <p:sldId id="344" r:id="rId13"/>
    <p:sldId id="346" r:id="rId14"/>
    <p:sldId id="347" r:id="rId15"/>
    <p:sldId id="355" r:id="rId16"/>
    <p:sldId id="369" r:id="rId17"/>
    <p:sldId id="348" r:id="rId18"/>
    <p:sldId id="349" r:id="rId19"/>
    <p:sldId id="370" r:id="rId20"/>
    <p:sldId id="371" r:id="rId21"/>
    <p:sldId id="372" r:id="rId22"/>
    <p:sldId id="373" r:id="rId23"/>
    <p:sldId id="374" r:id="rId24"/>
    <p:sldId id="375" r:id="rId25"/>
    <p:sldId id="377" r:id="rId26"/>
    <p:sldId id="356" r:id="rId27"/>
    <p:sldId id="378" r:id="rId28"/>
    <p:sldId id="350" r:id="rId29"/>
    <p:sldId id="345" r:id="rId30"/>
    <p:sldId id="357" r:id="rId31"/>
    <p:sldId id="358" r:id="rId32"/>
    <p:sldId id="359" r:id="rId33"/>
    <p:sldId id="360" r:id="rId34"/>
    <p:sldId id="351" r:id="rId35"/>
    <p:sldId id="361" r:id="rId36"/>
    <p:sldId id="362" r:id="rId37"/>
    <p:sldId id="352" r:id="rId38"/>
    <p:sldId id="363" r:id="rId39"/>
    <p:sldId id="364" r:id="rId40"/>
    <p:sldId id="365" r:id="rId41"/>
    <p:sldId id="366" r:id="rId42"/>
    <p:sldId id="367" r:id="rId43"/>
    <p:sldId id="368" r:id="rId44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13"/>
    <p:restoredTop sz="88980" autoAdjust="0"/>
  </p:normalViewPr>
  <p:slideViewPr>
    <p:cSldViewPr>
      <p:cViewPr varScale="1">
        <p:scale>
          <a:sx n="113" d="100"/>
          <a:sy n="113" d="100"/>
        </p:scale>
        <p:origin x="184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CE0BC-8C03-7043-94BB-332B58B13141}" type="datetimeFigureOut">
              <a:rPr lang="en-US" smtClean="0"/>
              <a:t>1/19/23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073A9F-2281-F248-967B-CB5986E5AE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6238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587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9474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625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(silly3</a:t>
            </a:r>
            <a:r>
              <a:rPr lang="en-US" baseline="0" dirty="0"/>
              <a:t> 1) = 4</a:t>
            </a:r>
          </a:p>
          <a:p>
            <a:r>
              <a:rPr lang="en-US" baseline="0" dirty="0"/>
              <a:t>(silly3 -1) = 25</a:t>
            </a:r>
          </a:p>
          <a:p>
            <a:r>
              <a:rPr lang="en-US" baseline="0" dirty="0"/>
              <a:t>(silly4) = 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72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(silly3</a:t>
            </a:r>
            <a:r>
              <a:rPr lang="en-US" baseline="0" dirty="0"/>
              <a:t> 1) = 4</a:t>
            </a:r>
          </a:p>
          <a:p>
            <a:r>
              <a:rPr lang="en-US" baseline="0" dirty="0"/>
              <a:t>(silly3 -1) = 25</a:t>
            </a:r>
          </a:p>
          <a:p>
            <a:r>
              <a:rPr lang="en-US" baseline="0"/>
              <a:t>(silly4) = 7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72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CS360: Programming Languages</a:t>
            </a: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CS360: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1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28.xml"/><Relationship Id="rId1" Type="http://schemas.openxmlformats.org/officeDocument/2006/relationships/tags" Target="../tags/tag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Lecture 3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317309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again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Functions that process lists are usually recursive.</a:t>
            </a:r>
          </a:p>
          <a:p>
            <a:pPr lvl="1"/>
            <a:r>
              <a:rPr lang="en-US" dirty="0"/>
              <a:t>Only way to “get to all the elements”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should the answer be for the empty list?</a:t>
            </a:r>
          </a:p>
          <a:p>
            <a:pPr lvl="1"/>
            <a:r>
              <a:rPr lang="en-US" dirty="0"/>
              <a:t>Usually, this is your base case.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should the answer be for a non-empty list?</a:t>
            </a:r>
          </a:p>
          <a:p>
            <a:pPr lvl="1"/>
            <a:r>
              <a:rPr lang="en-US" dirty="0"/>
              <a:t>Typically a combination of doing something with the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en-US" dirty="0"/>
              <a:t> of the list and a recursive call on the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dirty="0"/>
              <a:t> of the list.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Similarly, functions that produce lists of potentially any size will be recursive.</a:t>
            </a:r>
          </a:p>
          <a:p>
            <a:pPr lvl="1"/>
            <a:r>
              <a:rPr lang="en-US" dirty="0"/>
              <a:t>Your function will normally create a list out of smaller lists.</a:t>
            </a:r>
          </a:p>
        </p:txBody>
      </p:sp>
    </p:spTree>
    <p:extLst>
      <p:ext uri="{BB962C8B-B14F-4D97-AF65-F5344CB8AC3E}">
        <p14:creationId xmlns:p14="http://schemas.microsoft.com/office/powerpoint/2010/main" val="2384649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dirty="0"/>
              <a:t>Lists of pairs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66800"/>
            <a:ext cx="7772400" cy="457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Processing lists of pairs requires no new features.  Examples: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1600200"/>
            <a:ext cx="8229600" cy="4724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(sum-pair-list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(if (null?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 0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 (+ (car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(sum-pair-list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(firsts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(if (null?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'()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(cons (car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(firsts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(seconds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(if (null?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'()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(cons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(seconds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(sum-pair-list2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(+ (sum-list (firsts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(sum-list (seconds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600" kern="0" dirty="0">
              <a:solidFill>
                <a:schemeClr val="accent1">
                  <a:lumMod val="50000"/>
                </a:schemeClr>
              </a:solidFill>
              <a:latin typeface="Courier"/>
              <a:cs typeface="Courier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600" kern="0" dirty="0">
              <a:solidFill>
                <a:schemeClr val="accent1">
                  <a:lumMod val="50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13338594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8001000" cy="487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Huge progress in two lectures on the core pieces of Racket:</a:t>
            </a:r>
          </a:p>
          <a:p>
            <a:r>
              <a:rPr lang="en-US" dirty="0">
                <a:cs typeface="Courier New" pitchFamily="49" charset="0"/>
              </a:rPr>
              <a:t>Variables 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variable expression)</a:t>
            </a:r>
          </a:p>
          <a:p>
            <a:r>
              <a:rPr lang="en-US" dirty="0">
                <a:cs typeface="Courier New" pitchFamily="49" charset="0"/>
              </a:rPr>
              <a:t>Functions</a:t>
            </a:r>
          </a:p>
          <a:p>
            <a:pPr lvl="1"/>
            <a:r>
              <a:rPr lang="en-US" dirty="0">
                <a:cs typeface="Courier New" pitchFamily="49" charset="0"/>
              </a:rPr>
              <a:t>Build: 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(define (f x1 x2 …) e)</a:t>
            </a:r>
            <a:endParaRPr lang="en-US" dirty="0">
              <a:cs typeface="Courier New" pitchFamily="49" charset="0"/>
            </a:endParaRPr>
          </a:p>
          <a:p>
            <a:pPr lvl="1"/>
            <a:r>
              <a:rPr lang="en-US" dirty="0">
                <a:cs typeface="Courier New" pitchFamily="49" charset="0"/>
              </a:rPr>
              <a:t>Use: 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(f e1 … en)</a:t>
            </a:r>
          </a:p>
          <a:p>
            <a:r>
              <a:rPr lang="en-US" dirty="0">
                <a:cs typeface="Courier New" pitchFamily="49" charset="0"/>
              </a:rPr>
              <a:t>Pairs</a:t>
            </a:r>
          </a:p>
          <a:p>
            <a:pPr lvl="1"/>
            <a:r>
              <a:rPr lang="en-US" dirty="0">
                <a:cs typeface="Courier New" pitchFamily="49" charset="0"/>
              </a:rPr>
              <a:t>Build:  </a:t>
            </a:r>
            <a:r>
              <a:rPr lang="en-US" b="1" dirty="0">
                <a:latin typeface="Courier"/>
                <a:cs typeface="Courier"/>
              </a:rPr>
              <a:t>(cons e1 e2)  </a:t>
            </a:r>
            <a:r>
              <a:rPr lang="en-US" dirty="0">
                <a:cs typeface="Courier New" pitchFamily="49" charset="0"/>
              </a:rPr>
              <a:t>OR   '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(v1 . v2)</a:t>
            </a:r>
          </a:p>
          <a:p>
            <a:pPr lvl="1"/>
            <a:r>
              <a:rPr lang="en-US" dirty="0">
                <a:cs typeface="Courier New" pitchFamily="49" charset="0"/>
              </a:rPr>
              <a:t>Use: 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(car e), (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e) </a:t>
            </a:r>
            <a:endParaRPr lang="en-US" dirty="0">
              <a:cs typeface="Courier New" pitchFamily="49" charset="0"/>
            </a:endParaRPr>
          </a:p>
          <a:p>
            <a:r>
              <a:rPr lang="en-US" dirty="0">
                <a:cs typeface="Courier New" pitchFamily="49" charset="0"/>
              </a:rPr>
              <a:t>Lists</a:t>
            </a:r>
          </a:p>
          <a:p>
            <a:pPr lvl="1"/>
            <a:r>
              <a:rPr lang="en-US" dirty="0">
                <a:cs typeface="Courier New" pitchFamily="49" charset="0"/>
              </a:rPr>
              <a:t>Build: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'()  (cons e1 e2)  </a:t>
            </a:r>
            <a:r>
              <a:rPr lang="en-US" dirty="0">
                <a:latin typeface="Arial"/>
                <a:cs typeface="Arial"/>
              </a:rPr>
              <a:t>OR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 '(v1 v2 v3 …)</a:t>
            </a:r>
          </a:p>
          <a:p>
            <a:pPr marL="914400" lvl="2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(list e1 e2 …) (append e1 e2 …)</a:t>
            </a:r>
          </a:p>
          <a:p>
            <a:pPr lvl="1"/>
            <a:r>
              <a:rPr lang="en-US" dirty="0">
                <a:cs typeface="Courier New" pitchFamily="49" charset="0"/>
              </a:rPr>
              <a:t>Use:   (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null? e)  (car e)  (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e)</a:t>
            </a:r>
            <a:endParaRPr lang="en-US" dirty="0">
              <a:cs typeface="Courier New" pitchFamily="49" charset="0"/>
            </a:endParaRPr>
          </a:p>
          <a:p>
            <a:pPr lvl="1"/>
            <a:endParaRPr lang="en-US" dirty="0">
              <a:cs typeface="Courier New" pitchFamily="49" charset="0"/>
            </a:endParaRPr>
          </a:p>
          <a:p>
            <a:endParaRPr lang="en-US" dirty="0">
              <a:cs typeface="Courier New" pitchFamily="49" charset="0"/>
            </a:endParaRPr>
          </a:p>
          <a:p>
            <a:endParaRPr lang="en-US" dirty="0"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02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big thing we need: local bindings</a:t>
            </a:r>
          </a:p>
          <a:p>
            <a:pPr lvl="1"/>
            <a:r>
              <a:rPr lang="en-US" dirty="0"/>
              <a:t>For style and convenience</a:t>
            </a:r>
          </a:p>
          <a:p>
            <a:pPr lvl="1"/>
            <a:r>
              <a:rPr lang="en-US" dirty="0"/>
              <a:t>A big but natural idea: nested function bindings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Why not having mutation (assignment statements) is a valuable language feature</a:t>
            </a:r>
          </a:p>
          <a:p>
            <a:pPr lvl="1"/>
            <a:r>
              <a:rPr lang="en-US" dirty="0"/>
              <a:t>No need for you to keep track of sharing/aliasing,           which C++ (and sometimes Python) programmers must obsess about</a:t>
            </a:r>
          </a:p>
          <a:p>
            <a:pPr lvl="1"/>
            <a:r>
              <a:rPr lang="en-US" dirty="0"/>
              <a:t>What makes global variables "bad" in most languages (languages that allow mutation)</a:t>
            </a:r>
          </a:p>
        </p:txBody>
      </p:sp>
    </p:spTree>
    <p:extLst>
      <p:ext uri="{BB962C8B-B14F-4D97-AF65-F5344CB8AC3E}">
        <p14:creationId xmlns:p14="http://schemas.microsoft.com/office/powerpoint/2010/main" val="31425546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Let-expressions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construct for introducing local bindings is </a:t>
            </a:r>
            <a:r>
              <a:rPr lang="en-US" b="1" i="1" dirty="0"/>
              <a:t>just an expression</a:t>
            </a:r>
            <a:r>
              <a:rPr lang="en-US" dirty="0"/>
              <a:t>, so we can use it anywhere we can use an expression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Syntax: </a:t>
            </a:r>
          </a:p>
          <a:p>
            <a:pPr lvl="1"/>
            <a:r>
              <a:rPr lang="en-US" dirty="0"/>
              <a:t>Each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is any </a:t>
            </a:r>
            <a:r>
              <a:rPr lang="en-US" i="1" dirty="0"/>
              <a:t>variable name, </a:t>
            </a:r>
            <a:r>
              <a:rPr lang="en-US" dirty="0"/>
              <a:t>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is any </a:t>
            </a:r>
            <a:r>
              <a:rPr lang="en-US" i="1" dirty="0"/>
              <a:t>expression, </a:t>
            </a:r>
            <a:r>
              <a:rPr lang="en-US" dirty="0"/>
              <a:t>and</a:t>
            </a:r>
            <a:r>
              <a:rPr lang="en-US" i="1" dirty="0"/>
              <a:t> </a:t>
            </a:r>
            <a:r>
              <a:rPr lang="en-US" dirty="0"/>
              <a:t>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/>
              <a:t>is also any </a:t>
            </a:r>
            <a:r>
              <a:rPr lang="en-US" i="1" dirty="0"/>
              <a:t>expression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dirty="0"/>
              <a:t>Evaluation: Evaluate 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, assign each </a:t>
            </a:r>
            <a:r>
              <a:rPr lang="en-US" b="1" i="1" dirty="0" err="1">
                <a:latin typeface="Courier"/>
                <a:cs typeface="Courier"/>
              </a:rPr>
              <a:t>e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to </a:t>
            </a:r>
            <a:r>
              <a:rPr lang="en-US" b="1" i="1" dirty="0" err="1">
                <a:latin typeface="Courier"/>
                <a:cs typeface="Courier"/>
              </a:rPr>
              <a:t>var</a:t>
            </a:r>
            <a:r>
              <a:rPr lang="en-US" b="1" i="1" baseline="-25000" dirty="0" err="1">
                <a:latin typeface="Courier"/>
                <a:cs typeface="Courier"/>
              </a:rPr>
              <a:t>i</a:t>
            </a:r>
            <a:r>
              <a:rPr lang="en-US" dirty="0"/>
              <a:t> (all at once) in an environment that includes the bindings from the enclosing environment.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Result of whole let-expression is result of evaluating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</a:t>
            </a:r>
            <a:r>
              <a:rPr lang="en-US" dirty="0"/>
              <a:t> in the new environment.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133600" y="2667000"/>
            <a:ext cx="64770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((</a:t>
            </a:r>
            <a:r>
              <a:rPr lang="en-US" sz="2000" i="1" kern="0" dirty="0">
                <a:latin typeface="Courier New" pitchFamily="49" charset="0"/>
              </a:rPr>
              <a:t>var1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i="1" kern="0" dirty="0">
                <a:latin typeface="Courier New" pitchFamily="49" charset="0"/>
              </a:rPr>
              <a:t>e1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(</a:t>
            </a:r>
            <a:r>
              <a:rPr lang="en-US" sz="2000" i="1" kern="0" dirty="0">
                <a:latin typeface="Courier New" pitchFamily="49" charset="0"/>
              </a:rPr>
              <a:t>var2 e2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 </a:t>
            </a:r>
            <a:r>
              <a:rPr lang="en-US" sz="2000" kern="0" dirty="0">
                <a:latin typeface="Courier New" pitchFamily="49" charset="0"/>
              </a:rPr>
              <a:t>…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e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endParaRPr lang="en-US" sz="2000" i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9806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Silly examples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47800" y="1219200"/>
            <a:ext cx="6271591" cy="3657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(silly1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	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((x 5))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		(+ x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;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this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one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won't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work!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(silly2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	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((x 5) (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(+ x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      </a:t>
            </a:r>
            <a:r>
              <a:rPr lang="it-IT" sz="2000" kern="0" dirty="0" err="1">
                <a:solidFill>
                  <a:srgbClr val="FF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FF0000"/>
                </a:solidFill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define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(silly2-fixed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	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* ((x 5) (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 (+ x 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z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		</a:t>
            </a:r>
            <a:r>
              <a:rPr lang="it-IT" sz="2000" kern="0" dirty="0" err="1">
                <a:solidFill>
                  <a:srgbClr val="000000"/>
                </a:solidFill>
                <a:latin typeface="Courier New" pitchFamily="49" charset="0"/>
              </a:rPr>
              <a:t>answer</a:t>
            </a:r>
            <a:r>
              <a:rPr lang="it-IT" sz="2000" kern="0" dirty="0">
                <a:solidFill>
                  <a:srgbClr val="000000"/>
                </a:solidFill>
                <a:latin typeface="Courier New" pitchFamily="49" charset="0"/>
              </a:rPr>
              <a:t>))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it-IT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2801685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Silly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343400"/>
            <a:ext cx="7772400" cy="1447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silly4</a:t>
            </a:r>
            <a:r>
              <a:rPr lang="en-US" dirty="0"/>
              <a:t> is poor style but shows let-expressions are expressions</a:t>
            </a:r>
          </a:p>
          <a:p>
            <a:pPr lvl="1"/>
            <a:r>
              <a:rPr lang="en-US" dirty="0"/>
              <a:t>Could also use them in function-call arguments, parts of conditionals, etc.</a:t>
            </a:r>
          </a:p>
          <a:p>
            <a:pPr lvl="1"/>
            <a:r>
              <a:rPr lang="en-US" dirty="0"/>
              <a:t>Also notice shadowing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15009" y="1219200"/>
            <a:ext cx="7566991" cy="3048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(silly3 z)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es-ES_tradnl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</a:t>
            </a: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* ((x (</a:t>
            </a:r>
            <a:r>
              <a:rPr lang="es-ES_tradnl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if</a:t>
            </a: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(&gt; z 0) z 4)) (y (+ x 1)))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</a:t>
            </a:r>
            <a:r>
              <a:rPr lang="es-ES_tradnl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if</a:t>
            </a: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(&gt; x y) (* 2 x) (* y y))))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(silly4)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es-ES_tradnl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</a:t>
            </a: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((x 1))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(+ 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	(</a:t>
            </a:r>
            <a:r>
              <a:rPr lang="es-ES_tradnl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</a:t>
            </a: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((x 2)) (+ x 1))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	(</a:t>
            </a:r>
            <a:r>
              <a:rPr lang="es-ES_tradnl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</a:t>
            </a:r>
            <a:r>
              <a:rPr lang="es-ES_tradnl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((y (+ x 2))) (+ y 1)))))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998786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new is </a:t>
            </a:r>
            <a:r>
              <a:rPr lang="en-US" i="1" dirty="0"/>
              <a:t>scope</a:t>
            </a:r>
            <a:r>
              <a:rPr lang="en-US" dirty="0"/>
              <a:t>: contexts within a program where a variable has a value. </a:t>
            </a:r>
          </a:p>
          <a:p>
            <a:pPr lvl="1"/>
            <a:r>
              <a:rPr lang="en-US" dirty="0"/>
              <a:t>Variables bound using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 can be used in the body of the let-expression.</a:t>
            </a:r>
          </a:p>
          <a:p>
            <a:pPr lvl="1"/>
            <a:r>
              <a:rPr lang="en-US" dirty="0"/>
              <a:t>Variables bound using 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 can be used in the body of let-expression and in later bindings in the same </a:t>
            </a:r>
            <a:r>
              <a:rPr lang="en-US" b="1" dirty="0">
                <a:latin typeface="Courier"/>
                <a:cs typeface="Courier"/>
              </a:rPr>
              <a:t>let*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Bindings in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/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* </a:t>
            </a:r>
            <a:r>
              <a:rPr lang="en-US" i="1" dirty="0"/>
              <a:t>shadow</a:t>
            </a:r>
            <a:r>
              <a:rPr lang="en-US" dirty="0"/>
              <a:t> bindings of the same variable name from the enclosing environment(s).</a:t>
            </a:r>
          </a:p>
          <a:p>
            <a:endParaRPr lang="en-US" i="1" dirty="0"/>
          </a:p>
          <a:p>
            <a:r>
              <a:rPr lang="en-US" i="1" dirty="0"/>
              <a:t>Nothing else is new!</a:t>
            </a:r>
          </a:p>
        </p:txBody>
      </p:sp>
    </p:spTree>
    <p:extLst>
      <p:ext uri="{BB962C8B-B14F-4D97-AF65-F5344CB8AC3E}">
        <p14:creationId xmlns:p14="http://schemas.microsoft.com/office/powerpoint/2010/main" val="23330312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style to define helper functions inside the functions they help if they are:</a:t>
            </a:r>
          </a:p>
          <a:p>
            <a:pPr lvl="1"/>
            <a:r>
              <a:rPr lang="en-US" dirty="0"/>
              <a:t>Unlikely to be useful elsewhere</a:t>
            </a:r>
          </a:p>
          <a:p>
            <a:pPr lvl="1"/>
            <a:r>
              <a:rPr lang="en-US" dirty="0"/>
              <a:t>Likely to be misused if available elsewhere</a:t>
            </a:r>
          </a:p>
          <a:p>
            <a:pPr lvl="1"/>
            <a:r>
              <a:rPr lang="en-US" dirty="0"/>
              <a:t>Likely to be changed or removed later</a:t>
            </a:r>
          </a:p>
          <a:p>
            <a:pPr lvl="1"/>
            <a:endParaRPr lang="en-US" dirty="0"/>
          </a:p>
          <a:p>
            <a:r>
              <a:rPr lang="en-US" dirty="0"/>
              <a:t>A fundamental trade-off in code design: reusing code saves effort and avoids bugs, but makes the reused code harder to change later</a:t>
            </a:r>
            <a:br>
              <a:rPr lang="en-US" dirty="0"/>
            </a:br>
            <a:endParaRPr lang="en-US" dirty="0"/>
          </a:p>
          <a:p>
            <a:r>
              <a:rPr lang="en-US" dirty="0"/>
              <a:t>But we need some additional syntax…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866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 dirty="0"/>
              <a:t>Nested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47800"/>
            <a:ext cx="9144000" cy="4495800"/>
          </a:xfrm>
        </p:spPr>
        <p:txBody>
          <a:bodyPr/>
          <a:lstStyle/>
          <a:p>
            <a:r>
              <a:rPr lang="en-US" dirty="0"/>
              <a:t>let and let* don't let you define function bindings using the same variations that define does: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</a:t>
            </a:r>
            <a:r>
              <a:rPr lang="en-US" b="1" dirty="0" err="1">
                <a:latin typeface="Courier"/>
                <a:cs typeface="Courier"/>
              </a:rPr>
              <a:t>var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/>
              <a:t> </a:t>
            </a:r>
            <a:r>
              <a:rPr lang="en-US" dirty="0">
                <a:solidFill>
                  <a:srgbClr val="3333CC"/>
                </a:solidFill>
              </a:rPr>
              <a:t>OK</a:t>
            </a:r>
            <a:r>
              <a:rPr lang="en-US" dirty="0"/>
              <a:t> 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(</a:t>
            </a:r>
            <a:r>
              <a:rPr lang="en-US" b="1" dirty="0" err="1">
                <a:latin typeface="Courier"/>
                <a:cs typeface="Courier"/>
              </a:rPr>
              <a:t>func</a:t>
            </a:r>
            <a:r>
              <a:rPr lang="en-US" b="1" dirty="0">
                <a:latin typeface="Courier"/>
                <a:cs typeface="Courier"/>
              </a:rPr>
              <a:t> x1 x2…) body-</a:t>
            </a:r>
            <a:r>
              <a:rPr lang="en-US" b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>
                <a:latin typeface="Arial"/>
                <a:cs typeface="Arial"/>
              </a:rPr>
              <a:t>  </a:t>
            </a:r>
            <a:r>
              <a:rPr lang="en-US" dirty="0">
                <a:solidFill>
                  <a:schemeClr val="accent2"/>
                </a:solidFill>
                <a:latin typeface="Arial"/>
                <a:cs typeface="Arial"/>
              </a:rPr>
              <a:t>OK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(let ((</a:t>
            </a:r>
            <a:r>
              <a:rPr lang="en-US" b="1" dirty="0" err="1">
                <a:latin typeface="Courier"/>
                <a:cs typeface="Courier"/>
              </a:rPr>
              <a:t>var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(</a:t>
            </a:r>
            <a:r>
              <a:rPr lang="en-US" b="1" dirty="0" err="1">
                <a:latin typeface="Courier"/>
                <a:cs typeface="Courier"/>
              </a:rPr>
              <a:t>var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)…) </a:t>
            </a:r>
            <a:r>
              <a:rPr lang="en-US" b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/>
              <a:t> </a:t>
            </a:r>
            <a:r>
              <a:rPr lang="en-US" dirty="0">
                <a:solidFill>
                  <a:srgbClr val="3333CC"/>
                </a:solidFill>
              </a:rPr>
              <a:t>OK</a:t>
            </a:r>
            <a:endParaRPr lang="en-US" b="1" dirty="0">
              <a:solidFill>
                <a:srgbClr val="3333CC"/>
              </a:solidFill>
              <a:latin typeface="Courier"/>
              <a:cs typeface="Courier"/>
            </a:endParaRPr>
          </a:p>
          <a:p>
            <a:pPr lvl="2"/>
            <a:r>
              <a:rPr lang="en-US" dirty="0"/>
              <a:t>Can't do </a:t>
            </a:r>
            <a:r>
              <a:rPr lang="en-US" b="1" dirty="0">
                <a:latin typeface="Courier"/>
                <a:cs typeface="Courier"/>
              </a:rPr>
              <a:t>(let (((</a:t>
            </a:r>
            <a:r>
              <a:rPr lang="en-US" b="1" dirty="0" err="1">
                <a:latin typeface="Courier"/>
                <a:cs typeface="Courier"/>
              </a:rPr>
              <a:t>func</a:t>
            </a:r>
            <a:r>
              <a:rPr lang="en-US" b="1" dirty="0">
                <a:latin typeface="Courier"/>
                <a:cs typeface="Courier"/>
              </a:rPr>
              <a:t> x1 x2…) body-</a:t>
            </a:r>
            <a:r>
              <a:rPr lang="en-US" b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…) </a:t>
            </a:r>
            <a:r>
              <a:rPr lang="en-US" b="1" dirty="0" err="1">
                <a:latin typeface="Courier"/>
                <a:cs typeface="Courier"/>
              </a:rPr>
              <a:t>expr</a:t>
            </a:r>
            <a:r>
              <a:rPr lang="en-US" b="1" dirty="0">
                <a:latin typeface="Courier"/>
                <a:cs typeface="Courier"/>
              </a:rPr>
              <a:t>) </a:t>
            </a:r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NO</a:t>
            </a:r>
            <a:br>
              <a:rPr lang="en-US" dirty="0">
                <a:solidFill>
                  <a:srgbClr val="FF0000"/>
                </a:solidFill>
                <a:latin typeface="Arial"/>
                <a:cs typeface="Arial"/>
              </a:rPr>
            </a:br>
            <a:endParaRPr lang="en-US" dirty="0">
              <a:solidFill>
                <a:srgbClr val="FF0000"/>
              </a:solidFill>
              <a:latin typeface="Arial"/>
              <a:cs typeface="Arial"/>
            </a:endParaRPr>
          </a:p>
          <a:p>
            <a:pPr lvl="1"/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Note that define statements are </a:t>
            </a:r>
            <a:r>
              <a:rPr lang="en-US" i="1" dirty="0">
                <a:solidFill>
                  <a:srgbClr val="000000"/>
                </a:solidFill>
                <a:latin typeface="Arial"/>
                <a:cs typeface="Arial"/>
              </a:rPr>
              <a:t>not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 expressions, so they don't evaluate to values.</a:t>
            </a:r>
          </a:p>
          <a:p>
            <a:pPr lvl="1"/>
            <a:r>
              <a:rPr lang="en-US" dirty="0"/>
              <a:t>Can't do </a:t>
            </a:r>
            <a:r>
              <a:rPr lang="en-US" b="1" dirty="0">
                <a:latin typeface="Courier"/>
                <a:cs typeface="Courier"/>
              </a:rPr>
              <a:t>(let ((</a:t>
            </a:r>
            <a:r>
              <a:rPr lang="en-US" b="1" dirty="0" err="1">
                <a:latin typeface="Courier"/>
                <a:cs typeface="Courier"/>
              </a:rPr>
              <a:t>func</a:t>
            </a:r>
            <a:r>
              <a:rPr lang="en-US" b="1" dirty="0">
                <a:latin typeface="Courier"/>
                <a:cs typeface="Courier"/>
              </a:rPr>
              <a:t> (define … </a:t>
            </a:r>
            <a:r>
              <a:rPr lang="en-US" dirty="0">
                <a:solidFill>
                  <a:srgbClr val="FF0000"/>
                </a:solidFill>
                <a:cs typeface="Arial"/>
              </a:rPr>
              <a:t>NO</a:t>
            </a:r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27332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 cell: two-piece structure (like a 2-member class in Java)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Also called a pair.  left side called "car"; right side called "</a:t>
            </a:r>
            <a:r>
              <a:rPr lang="en-US" dirty="0" err="1"/>
              <a:t>cdr</a:t>
            </a:r>
            <a:r>
              <a:rPr lang="en-US" dirty="0"/>
              <a:t>"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e1 e2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dirty="0"/>
              <a:t>constructs a new cons cell (and returns it)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(car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dirty="0"/>
              <a:t>returns the car part of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dirty="0"/>
              <a:t>;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 </a:t>
            </a:r>
            <a:r>
              <a:rPr lang="en-US" dirty="0"/>
              <a:t>returns the </a:t>
            </a:r>
            <a:r>
              <a:rPr lang="en-US" dirty="0" err="1"/>
              <a:t>cdr</a:t>
            </a:r>
            <a:r>
              <a:rPr lang="en-US" dirty="0"/>
              <a:t> of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</a:t>
            </a:r>
          </a:p>
          <a:p>
            <a:endParaRPr lang="en-US" b="1" i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'(v1 . v2) </a:t>
            </a:r>
            <a:r>
              <a:rPr lang="en-US" dirty="0">
                <a:ea typeface="Courier New" charset="0"/>
                <a:cs typeface="Courier New" charset="0"/>
              </a:rPr>
              <a:t>constructs a "literal" cons cell.</a:t>
            </a:r>
          </a:p>
          <a:p>
            <a:r>
              <a:rPr lang="en-US" dirty="0">
                <a:ea typeface="Courier New" charset="0"/>
                <a:cs typeface="Courier New" charset="0"/>
              </a:rPr>
              <a:t>Drawing cons cells: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1 2)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1 (cons 2 3))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(cons 1 2) 3)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762000" y="1447800"/>
            <a:ext cx="533400" cy="533400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295400" y="1447800"/>
            <a:ext cx="533400" cy="533400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48467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 dirty="0"/>
              <a:t>Nested functions, part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47800"/>
            <a:ext cx="8534400" cy="4495800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We have expressions that evaluate to numbers: 34, (+ 4 5), (abs -9)</a:t>
            </a:r>
          </a:p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We have expressions that evaluate to </a:t>
            </a:r>
            <a:r>
              <a:rPr lang="en-US" dirty="0" err="1">
                <a:solidFill>
                  <a:srgbClr val="000000"/>
                </a:solidFill>
                <a:latin typeface="Arial"/>
                <a:cs typeface="Arial"/>
              </a:rPr>
              <a:t>booleans</a:t>
            </a:r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: #t, #f, (&gt; 4 5)</a:t>
            </a:r>
          </a:p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Functions are first-class citizens in Racket (and Scheme), so we need an expression that evaluates to a function!</a:t>
            </a:r>
            <a:br>
              <a:rPr lang="en-US" dirty="0">
                <a:solidFill>
                  <a:srgbClr val="000000"/>
                </a:solidFill>
                <a:latin typeface="Arial"/>
                <a:cs typeface="Arial"/>
              </a:rPr>
            </a:br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Technically, we already have one: the name of a previously-defined function: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(define (silly5 n)</a:t>
            </a:r>
            <a:b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</a:b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   (let ((my-function abs))</a:t>
            </a:r>
            <a:b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</a:b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      (my-function n)))</a:t>
            </a:r>
          </a:p>
          <a:p>
            <a:pPr lvl="1"/>
            <a:r>
              <a:rPr lang="en-US" dirty="0">
                <a:solidFill>
                  <a:srgbClr val="000000"/>
                </a:solidFill>
                <a:latin typeface="Arial"/>
                <a:cs typeface="Arial"/>
              </a:rPr>
              <a:t>But that's not particularly useful.</a:t>
            </a:r>
          </a:p>
          <a:p>
            <a:endParaRPr lang="en-US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95400" y="1295400"/>
            <a:ext cx="64770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((</a:t>
            </a:r>
            <a:r>
              <a:rPr lang="en-US" sz="2000" i="1" kern="0" dirty="0">
                <a:latin typeface="Courier New" pitchFamily="49" charset="0"/>
              </a:rPr>
              <a:t>var1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i="1" kern="0" dirty="0">
                <a:latin typeface="Courier New" pitchFamily="49" charset="0"/>
              </a:rPr>
              <a:t>e1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(</a:t>
            </a:r>
            <a:r>
              <a:rPr lang="en-US" sz="2000" i="1" kern="0" dirty="0">
                <a:latin typeface="Courier New" pitchFamily="49" charset="0"/>
              </a:rPr>
              <a:t>var2 e2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 </a:t>
            </a:r>
            <a:r>
              <a:rPr lang="en-US" sz="2000" kern="0" dirty="0">
                <a:latin typeface="Courier New" pitchFamily="49" charset="0"/>
              </a:rPr>
              <a:t>…</a:t>
            </a:r>
            <a:r>
              <a:rPr lang="en-US" sz="2000" kern="0" dirty="0">
                <a:solidFill>
                  <a:srgbClr val="00664D"/>
                </a:solidFill>
                <a:latin typeface="Courier New" pitchFamily="49" charset="0"/>
              </a:rPr>
              <a:t>)</a:t>
            </a:r>
            <a:r>
              <a:rPr lang="en-US" sz="2000" i="1" kern="0" dirty="0">
                <a:latin typeface="Courier New" pitchFamily="49" charset="0"/>
              </a:rPr>
              <a:t> e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endParaRPr lang="en-US" sz="2000" i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432472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47800" y="2362200"/>
            <a:ext cx="32766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endParaRPr lang="en-US" sz="2000" i="1" kern="0" dirty="0">
              <a:latin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 to create functions: </a:t>
            </a:r>
            <a:r>
              <a:rPr lang="en-US" b="1" dirty="0">
                <a:latin typeface="Courier"/>
                <a:cs typeface="Courier"/>
              </a:rPr>
              <a:t>lambda</a:t>
            </a:r>
          </a:p>
          <a:p>
            <a:r>
              <a:rPr lang="en-US" dirty="0"/>
              <a:t>Syntax: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(lambda (</a:t>
            </a:r>
            <a:r>
              <a:rPr lang="en-US" b="1" i="1" dirty="0">
                <a:latin typeface="Courier"/>
                <a:cs typeface="Courier"/>
              </a:rPr>
              <a:t>x1 x2</a:t>
            </a:r>
            <a:r>
              <a:rPr lang="en-US" b="1" dirty="0">
                <a:latin typeface="Courier"/>
                <a:cs typeface="Courier"/>
              </a:rPr>
              <a:t> …) </a:t>
            </a:r>
            <a:r>
              <a:rPr lang="en-US" b="1" i="1" dirty="0">
                <a:latin typeface="Courier"/>
                <a:cs typeface="Courier"/>
              </a:rPr>
              <a:t>e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r>
              <a:rPr lang="en-US" dirty="0"/>
              <a:t>Evaluation:</a:t>
            </a:r>
          </a:p>
          <a:p>
            <a:pPr lvl="1"/>
            <a:r>
              <a:rPr lang="en-US" dirty="0"/>
              <a:t>Creates an </a:t>
            </a:r>
            <a:r>
              <a:rPr lang="en-US" i="1" dirty="0"/>
              <a:t>anonymous</a:t>
            </a:r>
            <a:r>
              <a:rPr lang="en-US" dirty="0"/>
              <a:t> (un-named) function that takes arguments </a:t>
            </a:r>
            <a:r>
              <a:rPr lang="en-US" b="1" i="1" dirty="0">
                <a:latin typeface="Courier"/>
                <a:cs typeface="Courier"/>
              </a:rPr>
              <a:t>x1, x2,</a:t>
            </a:r>
            <a:r>
              <a:rPr lang="en-US" b="1" dirty="0">
                <a:latin typeface="Courier"/>
                <a:cs typeface="Courier"/>
              </a:rPr>
              <a:t> … </a:t>
            </a:r>
            <a:r>
              <a:rPr lang="en-US" dirty="0"/>
              <a:t>and whose body is </a:t>
            </a:r>
            <a:r>
              <a:rPr lang="en-US" b="1" i="1" dirty="0">
                <a:latin typeface="Courier"/>
                <a:cs typeface="Courier"/>
              </a:rPr>
              <a:t>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This new function is a value, so </a:t>
            </a:r>
            <a:r>
              <a:rPr lang="en-US" b="1" dirty="0">
                <a:latin typeface="Courier"/>
                <a:cs typeface="Courier"/>
              </a:rPr>
              <a:t>(lambda …)</a:t>
            </a:r>
            <a:r>
              <a:rPr lang="en-US" dirty="0"/>
              <a:t> is a value.</a:t>
            </a:r>
          </a:p>
          <a:p>
            <a:r>
              <a:rPr lang="en-US" dirty="0">
                <a:solidFill>
                  <a:schemeClr val="accent6"/>
                </a:solidFill>
              </a:rPr>
              <a:t>For now</a:t>
            </a:r>
            <a:r>
              <a:rPr lang="en-US" dirty="0"/>
              <a:t>, we will immediately bind these anonymous functions to names with either </a:t>
            </a:r>
            <a:r>
              <a:rPr lang="en-US" b="1" dirty="0">
                <a:latin typeface="Courier"/>
                <a:cs typeface="Courier"/>
              </a:rPr>
              <a:t>define</a:t>
            </a:r>
            <a:r>
              <a:rPr lang="en-US" dirty="0"/>
              <a:t> or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/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*.</a:t>
            </a:r>
          </a:p>
          <a:p>
            <a:pPr lvl="1"/>
            <a:r>
              <a:rPr lang="en-US" dirty="0"/>
              <a:t>(This is not a rule of Racket or Scheme, though.)</a:t>
            </a:r>
          </a:p>
          <a:p>
            <a:pPr lvl="1"/>
            <a:r>
              <a:rPr lang="en-US" dirty="0"/>
              <a:t>(It is possible to call an anonymous function even if it has no name and has not been bound to a variable.)  </a:t>
            </a:r>
            <a:r>
              <a:rPr lang="en-US" dirty="0">
                <a:solidFill>
                  <a:srgbClr val="FF0000"/>
                </a:solidFill>
              </a:rPr>
              <a:t>LATER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29224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2209800"/>
            <a:ext cx="4038600" cy="1676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endParaRPr lang="en-US" sz="2000" i="1" kern="0" dirty="0">
              <a:latin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Lambda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urier"/>
                <a:cs typeface="Courier"/>
              </a:rPr>
              <a:t>define</a:t>
            </a:r>
            <a:r>
              <a:rPr lang="en-US" dirty="0"/>
              <a:t> variant for functions is "syntactic sugar" for lambda: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latin typeface="Courier"/>
                <a:cs typeface="Courier"/>
              </a:rPr>
              <a:t>(define (double n)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	(* 2 n))</a:t>
            </a:r>
            <a:br>
              <a:rPr lang="en-US" b="1" dirty="0">
                <a:latin typeface="Courier"/>
                <a:cs typeface="Courier"/>
              </a:rPr>
            </a:b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(define double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(lambda (n) (* 2 n)))</a:t>
            </a:r>
            <a:br>
              <a:rPr lang="en-US" b="1" dirty="0">
                <a:latin typeface="Courier"/>
                <a:cs typeface="Courier"/>
              </a:rPr>
            </a:br>
            <a:br>
              <a:rPr lang="en-US" b="1" dirty="0">
                <a:latin typeface="Courier"/>
                <a:cs typeface="Courier"/>
              </a:rPr>
            </a:br>
            <a:endParaRPr lang="en-US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These are 100% equivalent!</a:t>
            </a:r>
          </a:p>
          <a:p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67662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 flipV="1">
            <a:off x="762000" y="3581400"/>
            <a:ext cx="7848600" cy="1905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endParaRPr lang="en-US" sz="2000" i="1" kern="0" dirty="0">
              <a:latin typeface="Courier New" pitchFamily="49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2000" y="1752600"/>
            <a:ext cx="7848600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endParaRPr lang="en-US" sz="2000" i="1" kern="0" dirty="0">
              <a:latin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lambda in a let expression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1371600"/>
            <a:ext cx="86868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0" dirty="0">
                <a:latin typeface="Arial"/>
                <a:cs typeface="Arial"/>
              </a:rPr>
              <a:t>Define will "handle" recursive anonymous functions:</a:t>
            </a:r>
          </a:p>
          <a:p>
            <a:pPr lvl="1"/>
            <a:r>
              <a:rPr lang="en-US" sz="2000" dirty="0">
                <a:latin typeface="Courier"/>
                <a:cs typeface="Courier"/>
              </a:rPr>
              <a:t>(define count-up (lambda (from to)</a:t>
            </a:r>
          </a:p>
          <a:p>
            <a:pPr lvl="1"/>
            <a:r>
              <a:rPr lang="en-US" sz="2000" dirty="0">
                <a:latin typeface="Courier"/>
                <a:cs typeface="Courier"/>
              </a:rPr>
              <a:t>   (if (= from to) </a:t>
            </a:r>
          </a:p>
          <a:p>
            <a:pPr lvl="1"/>
            <a:r>
              <a:rPr lang="en-US" sz="2000" dirty="0">
                <a:latin typeface="Courier"/>
                <a:cs typeface="Courier"/>
              </a:rPr>
              <a:t>      (cons from '())</a:t>
            </a:r>
          </a:p>
          <a:p>
            <a:pPr lvl="1"/>
            <a:r>
              <a:rPr lang="en-US" sz="2000" dirty="0">
                <a:latin typeface="Courier"/>
                <a:cs typeface="Courier"/>
              </a:rPr>
              <a:t>      (cons from (count-up (+ 1 from) to)))))</a:t>
            </a:r>
            <a:br>
              <a:rPr lang="en-US" sz="2000" dirty="0">
                <a:latin typeface="Courier"/>
                <a:cs typeface="Courier"/>
              </a:rPr>
            </a:br>
            <a:endParaRPr lang="en-US" sz="2000" dirty="0">
              <a:latin typeface="Courier"/>
              <a:cs typeface="Courier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0" dirty="0">
                <a:latin typeface="Arial"/>
                <a:cs typeface="Arial"/>
              </a:rPr>
              <a:t>But let/let* won't:</a:t>
            </a:r>
          </a:p>
          <a:p>
            <a:r>
              <a:rPr lang="en-US" sz="2000" dirty="0">
                <a:latin typeface="Arial"/>
                <a:cs typeface="Arial"/>
              </a:rPr>
              <a:t>  </a:t>
            </a:r>
            <a:r>
              <a:rPr lang="en-US" sz="2000" dirty="0">
                <a:latin typeface="Courier"/>
                <a:cs typeface="Courier"/>
              </a:rPr>
              <a:t>  </a:t>
            </a:r>
            <a:r>
              <a:rPr lang="en-US" sz="2000" dirty="0">
                <a:solidFill>
                  <a:srgbClr val="FF0000"/>
                </a:solidFill>
                <a:latin typeface="Courier"/>
                <a:cs typeface="Courier"/>
              </a:rPr>
              <a:t>(define (count-up-from-one x)</a:t>
            </a:r>
          </a:p>
          <a:p>
            <a:r>
              <a:rPr lang="en-US" sz="2000" dirty="0">
                <a:solidFill>
                  <a:srgbClr val="FF0000"/>
                </a:solidFill>
                <a:latin typeface="Courier"/>
                <a:cs typeface="Courier"/>
              </a:rPr>
              <a:t>      (let ((count-up (lambda (from to)</a:t>
            </a:r>
            <a:br>
              <a:rPr lang="en-US" sz="2000" dirty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000" dirty="0">
                <a:solidFill>
                  <a:srgbClr val="FF0000"/>
                </a:solidFill>
                <a:latin typeface="Courier"/>
                <a:cs typeface="Courier"/>
              </a:rPr>
              <a:t>           (if (= from to)</a:t>
            </a:r>
          </a:p>
          <a:p>
            <a:r>
              <a:rPr lang="en-US" sz="2000" dirty="0">
                <a:solidFill>
                  <a:srgbClr val="FF0000"/>
                </a:solidFill>
                <a:latin typeface="Courier"/>
                <a:cs typeface="Courier"/>
              </a:rPr>
              <a:t>              (cons from '())</a:t>
            </a:r>
            <a:br>
              <a:rPr lang="en-US" sz="2000" dirty="0">
                <a:solidFill>
                  <a:srgbClr val="FF0000"/>
                </a:solidFill>
                <a:latin typeface="Courier"/>
                <a:cs typeface="Courier"/>
              </a:rPr>
            </a:br>
            <a:r>
              <a:rPr lang="en-US" sz="2000" dirty="0">
                <a:solidFill>
                  <a:srgbClr val="FF0000"/>
                </a:solidFill>
                <a:latin typeface="Courier"/>
                <a:cs typeface="Courier"/>
              </a:rPr>
              <a:t>              (cons from (count-up (+ 1 from) to))))))</a:t>
            </a:r>
          </a:p>
          <a:p>
            <a:r>
              <a:rPr lang="en-US" sz="2000" dirty="0">
                <a:solidFill>
                  <a:srgbClr val="FF0000"/>
                </a:solidFill>
                <a:latin typeface="Courier"/>
                <a:cs typeface="Courier"/>
              </a:rPr>
              <a:t>        (count-up 1 x)))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935062480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 flipV="1">
            <a:off x="762000" y="4191000"/>
            <a:ext cx="7848600" cy="1905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endParaRPr lang="en-US" sz="2000" i="1" kern="0" dirty="0">
              <a:latin typeface="Courier New" pitchFamily="49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2000" y="1752600"/>
            <a:ext cx="7848600" cy="1905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endParaRPr lang="en-US" sz="2000" i="1" kern="0" dirty="0">
              <a:latin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lambda in a let expression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Arial"/>
              <a:cs typeface="Arial"/>
            </a:endParaRPr>
          </a:p>
          <a:p>
            <a:endParaRPr lang="en-US" dirty="0">
              <a:latin typeface="Arial"/>
              <a:cs typeface="Arial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1371600"/>
            <a:ext cx="86868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b="0" dirty="0">
                <a:latin typeface="Arial"/>
                <a:cs typeface="Arial"/>
              </a:rPr>
              <a:t>When using </a:t>
            </a:r>
            <a:r>
              <a:rPr lang="en-US" sz="2000" dirty="0">
                <a:latin typeface="Courier"/>
                <a:cs typeface="Courier"/>
              </a:rPr>
              <a:t>let</a:t>
            </a:r>
            <a:r>
              <a:rPr lang="en-US" sz="2000" b="0" dirty="0">
                <a:latin typeface="Arial"/>
                <a:cs typeface="Arial"/>
              </a:rPr>
              <a:t> to define a recursive local function, use </a:t>
            </a:r>
            <a:r>
              <a:rPr lang="en-US" sz="2000" dirty="0" err="1">
                <a:latin typeface="Courier"/>
                <a:cs typeface="Courier"/>
              </a:rPr>
              <a:t>letrec</a:t>
            </a:r>
            <a:r>
              <a:rPr lang="en-US" sz="2000" b="0" dirty="0">
                <a:latin typeface="Arial"/>
                <a:cs typeface="Arial"/>
              </a:rPr>
              <a:t>:</a:t>
            </a:r>
          </a:p>
          <a:p>
            <a:r>
              <a:rPr lang="en-US" sz="2000" dirty="0">
                <a:latin typeface="Arial"/>
                <a:cs typeface="Arial"/>
              </a:rPr>
              <a:t>  </a:t>
            </a:r>
            <a:r>
              <a:rPr lang="en-US" sz="2000" dirty="0">
                <a:latin typeface="Courier"/>
                <a:cs typeface="Courier"/>
              </a:rPr>
              <a:t>  (define (count-up-from-one x)</a:t>
            </a:r>
          </a:p>
          <a:p>
            <a:r>
              <a:rPr lang="en-US" sz="2000" dirty="0">
                <a:latin typeface="Courier"/>
                <a:cs typeface="Courier"/>
              </a:rPr>
              <a:t>      (</a:t>
            </a:r>
            <a:r>
              <a:rPr lang="en-US" sz="2000" dirty="0" err="1">
                <a:latin typeface="Courier"/>
                <a:cs typeface="Courier"/>
              </a:rPr>
              <a:t>letrec</a:t>
            </a:r>
            <a:r>
              <a:rPr lang="en-US" sz="2000" dirty="0">
                <a:latin typeface="Courier"/>
                <a:cs typeface="Courier"/>
              </a:rPr>
              <a:t> ((count-up (lambda (from to)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   (if (= from to)</a:t>
            </a:r>
          </a:p>
          <a:p>
            <a:r>
              <a:rPr lang="en-US" sz="2000" dirty="0">
                <a:latin typeface="Courier"/>
                <a:cs typeface="Courier"/>
              </a:rPr>
              <a:t>              (cons from '())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      (cons from (count-up (+ 1 from) to))))))</a:t>
            </a:r>
          </a:p>
          <a:p>
            <a:r>
              <a:rPr lang="en-US" sz="2000" dirty="0">
                <a:latin typeface="Courier"/>
                <a:cs typeface="Courier"/>
              </a:rPr>
              <a:t>        (count-up 1 x)))</a:t>
            </a:r>
            <a:br>
              <a:rPr lang="en-US" sz="2000" dirty="0">
                <a:latin typeface="Courier"/>
                <a:cs typeface="Courier"/>
              </a:rPr>
            </a:br>
            <a:endParaRPr lang="en-US" sz="2000" dirty="0">
              <a:latin typeface="Courier"/>
              <a:cs typeface="Courier"/>
            </a:endParaRPr>
          </a:p>
          <a:p>
            <a:pPr marL="342900" indent="-342900">
              <a:buFont typeface="Arial"/>
              <a:buChar char="•"/>
            </a:pPr>
            <a:r>
              <a:rPr lang="en-US" sz="2000" b="0" dirty="0">
                <a:latin typeface="Arial"/>
                <a:cs typeface="Arial"/>
              </a:rPr>
              <a:t>Or nested defines:  </a:t>
            </a:r>
            <a:br>
              <a:rPr lang="en-US" sz="2000" b="0" dirty="0">
                <a:latin typeface="Arial"/>
                <a:cs typeface="Arial"/>
              </a:rPr>
            </a:br>
            <a:r>
              <a:rPr lang="en-US" sz="2000" b="0" dirty="0">
                <a:latin typeface="Arial"/>
                <a:cs typeface="Arial"/>
              </a:rPr>
              <a:t>  </a:t>
            </a:r>
            <a:r>
              <a:rPr lang="en-US" sz="2000" dirty="0">
                <a:latin typeface="Courier"/>
                <a:cs typeface="Courier"/>
              </a:rPr>
              <a:t>(define (count-up-from-one x)</a:t>
            </a:r>
          </a:p>
          <a:p>
            <a:r>
              <a:rPr lang="en-US" sz="2000" dirty="0">
                <a:latin typeface="Courier"/>
                <a:cs typeface="Courier"/>
              </a:rPr>
              <a:t>      (define (count-up from to)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(if (= from to)</a:t>
            </a:r>
          </a:p>
          <a:p>
            <a:r>
              <a:rPr lang="en-US" sz="2000" dirty="0">
                <a:latin typeface="Courier"/>
                <a:cs typeface="Courier"/>
              </a:rPr>
              <a:t>           (cons from '())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   (cons from (count-up (+ 1 from) to))))</a:t>
            </a:r>
          </a:p>
          <a:p>
            <a:r>
              <a:rPr lang="en-US" sz="2000" dirty="0">
                <a:latin typeface="Courier"/>
                <a:cs typeface="Courier"/>
              </a:rPr>
              <a:t>      (count-up 1 x))	</a:t>
            </a:r>
            <a:endParaRPr lang="en-US" sz="2000" b="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90535544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internal defines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1600200"/>
          </a:xfrm>
          <a:solidFill>
            <a:srgbClr val="FFFF99"/>
          </a:solidFill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(define (f (x1 x2 … </a:t>
            </a:r>
            <a:r>
              <a:rPr lang="en-US" b="1" dirty="0" err="1">
                <a:latin typeface="Consolas"/>
                <a:cs typeface="Consolas"/>
              </a:rPr>
              <a:t>xn</a:t>
            </a:r>
            <a:r>
              <a:rPr lang="en-US" b="1" dirty="0">
                <a:latin typeface="Consolas"/>
                <a:cs typeface="Consolas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 (define (f1 (y1 y2 … </a:t>
            </a:r>
            <a:r>
              <a:rPr lang="en-US" b="1" dirty="0" err="1">
                <a:latin typeface="Consolas"/>
                <a:cs typeface="Consolas"/>
              </a:rPr>
              <a:t>yn</a:t>
            </a:r>
            <a:r>
              <a:rPr lang="en-US" b="1" dirty="0">
                <a:latin typeface="Consolas"/>
                <a:cs typeface="Consolas"/>
              </a:rPr>
              <a:t>) </a:t>
            </a:r>
            <a:r>
              <a:rPr lang="en-US" b="1" dirty="0" err="1">
                <a:latin typeface="Consolas"/>
                <a:cs typeface="Consolas"/>
              </a:rPr>
              <a:t>expr</a:t>
            </a:r>
            <a:r>
              <a:rPr lang="en-US" b="1" dirty="0">
                <a:latin typeface="Consolas"/>
                <a:cs typeface="Consolas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 (define (f2 (z1 z2 … </a:t>
            </a:r>
            <a:r>
              <a:rPr lang="en-US" b="1" dirty="0" err="1">
                <a:latin typeface="Consolas"/>
                <a:cs typeface="Consolas"/>
              </a:rPr>
              <a:t>zn</a:t>
            </a:r>
            <a:r>
              <a:rPr lang="en-US" b="1" dirty="0">
                <a:latin typeface="Consolas"/>
                <a:cs typeface="Consolas"/>
              </a:rPr>
              <a:t>) </a:t>
            </a:r>
            <a:r>
              <a:rPr lang="en-US" b="1" dirty="0" err="1">
                <a:latin typeface="Consolas"/>
                <a:cs typeface="Consolas"/>
              </a:rPr>
              <a:t>expr</a:t>
            </a:r>
            <a:r>
              <a:rPr lang="en-US" b="1" dirty="0">
                <a:latin typeface="Consolas"/>
                <a:cs typeface="Consolas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 </a:t>
            </a:r>
            <a:r>
              <a:rPr lang="en-US" b="1" dirty="0" err="1">
                <a:latin typeface="Consolas"/>
                <a:cs typeface="Consolas"/>
              </a:rPr>
              <a:t>expr</a:t>
            </a:r>
            <a:r>
              <a:rPr lang="en-US" b="1" dirty="0">
                <a:latin typeface="Consolas"/>
                <a:cs typeface="Consolas"/>
              </a:rPr>
              <a:t>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685800" y="3581400"/>
            <a:ext cx="77724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How does this not conflict with the idea of function bodies only having one expression?</a:t>
            </a:r>
          </a:p>
          <a:p>
            <a:r>
              <a:rPr lang="en-US" b="0" dirty="0"/>
              <a:t>An additional define is NOT an expression.</a:t>
            </a:r>
          </a:p>
          <a:p>
            <a:pPr lvl="1"/>
            <a:r>
              <a:rPr lang="en-US" b="0" dirty="0"/>
              <a:t>Expressions can be evaluated to values.</a:t>
            </a:r>
          </a:p>
          <a:p>
            <a:pPr lvl="1"/>
            <a:r>
              <a:rPr lang="en-US" b="0" dirty="0"/>
              <a:t>Defines are not expressions, and have no values.</a:t>
            </a:r>
          </a:p>
        </p:txBody>
      </p:sp>
    </p:spTree>
    <p:extLst>
      <p:ext uri="{BB962C8B-B14F-4D97-AF65-F5344CB8AC3E}">
        <p14:creationId xmlns:p14="http://schemas.microsoft.com/office/powerpoint/2010/main" val="12837032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Without looking at the handout…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3733800"/>
          </a:xfrm>
        </p:spPr>
        <p:txBody>
          <a:bodyPr/>
          <a:lstStyle/>
          <a:p>
            <a:r>
              <a:rPr lang="en-US" dirty="0"/>
              <a:t>Let's create a function that produces a list of increasing numbers:</a:t>
            </a:r>
          </a:p>
          <a:p>
            <a:endParaRPr lang="en-US" dirty="0"/>
          </a:p>
          <a:p>
            <a:r>
              <a:rPr lang="en-US" dirty="0"/>
              <a:t>Ex: </a:t>
            </a:r>
            <a:r>
              <a:rPr lang="en-US" b="1" dirty="0">
                <a:latin typeface="Courier"/>
                <a:cs typeface="Courier"/>
              </a:rPr>
              <a:t>(count-up 1 5) </a:t>
            </a:r>
            <a:r>
              <a:rPr lang="en-US" dirty="0"/>
              <a:t>produces the list </a:t>
            </a:r>
            <a:r>
              <a:rPr lang="en-US" b="1" dirty="0">
                <a:latin typeface="Courier"/>
                <a:cs typeface="Courier"/>
              </a:rPr>
              <a:t>'(1 2 3 4 5)</a:t>
            </a:r>
          </a:p>
          <a:p>
            <a:endParaRPr lang="en-US" dirty="0"/>
          </a:p>
          <a:p>
            <a:r>
              <a:rPr lang="en-US" b="1" dirty="0">
                <a:latin typeface="Courier"/>
                <a:cs typeface="Courier"/>
              </a:rPr>
              <a:t>(define (count-up from to)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… what goes here? …</a:t>
            </a:r>
          </a:p>
          <a:p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+mj-lt"/>
                <a:cs typeface="Courier"/>
              </a:rPr>
              <a:t>Base case? Recursive case?</a:t>
            </a:r>
          </a:p>
        </p:txBody>
      </p:sp>
    </p:spTree>
    <p:extLst>
      <p:ext uri="{BB962C8B-B14F-4D97-AF65-F5344CB8AC3E}">
        <p14:creationId xmlns:p14="http://schemas.microsoft.com/office/powerpoint/2010/main" val="39780525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(Inferior)</a:t>
            </a:r>
            <a:r>
              <a:rPr lang="en-US" dirty="0"/>
              <a:t>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191000"/>
            <a:ext cx="7772400" cy="1219200"/>
          </a:xfrm>
        </p:spPr>
        <p:txBody>
          <a:bodyPr/>
          <a:lstStyle/>
          <a:p>
            <a:r>
              <a:rPr lang="en-US" dirty="0"/>
              <a:t>This shows how to use a local function binding, but:</a:t>
            </a:r>
          </a:p>
          <a:p>
            <a:pPr lvl="1"/>
            <a:r>
              <a:rPr lang="en-US" dirty="0"/>
              <a:t>Will show a better version next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count-up</a:t>
            </a:r>
            <a:r>
              <a:rPr lang="en-US" dirty="0"/>
              <a:t> might be useful elsewhere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752600"/>
            <a:ext cx="7696200" cy="2286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000" dirty="0">
                <a:latin typeface="Courier"/>
                <a:cs typeface="Courier"/>
              </a:rPr>
              <a:t>(define (count-up-from-one x)</a:t>
            </a:r>
          </a:p>
          <a:p>
            <a:r>
              <a:rPr lang="en-US" sz="2000" dirty="0">
                <a:latin typeface="Courier"/>
                <a:cs typeface="Courier"/>
              </a:rPr>
              <a:t>    (define (count-up from to)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(if (= from to)</a:t>
            </a:r>
          </a:p>
          <a:p>
            <a:r>
              <a:rPr lang="en-US" sz="2000" dirty="0">
                <a:latin typeface="Courier"/>
                <a:cs typeface="Courier"/>
              </a:rPr>
              <a:t>           (cons from '())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           (cons from (count-up (+ 1 from) to))))</a:t>
            </a:r>
          </a:p>
          <a:p>
            <a:r>
              <a:rPr lang="en-US" sz="2000" dirty="0">
                <a:latin typeface="Courier"/>
                <a:cs typeface="Courier"/>
              </a:rPr>
              <a:t>    (count-up 1 x))	</a:t>
            </a:r>
            <a:endParaRPr lang="en-US" sz="2000" b="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57385320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functions, better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2743200"/>
          </a:xfrm>
        </p:spPr>
        <p:txBody>
          <a:bodyPr/>
          <a:lstStyle/>
          <a:p>
            <a:r>
              <a:rPr lang="en-US" dirty="0"/>
              <a:t>Functions can use any binding in the environment where they are defined:</a:t>
            </a:r>
          </a:p>
          <a:p>
            <a:pPr lvl="1"/>
            <a:r>
              <a:rPr lang="en-US" dirty="0"/>
              <a:t>Bindings from “outer” environments</a:t>
            </a:r>
          </a:p>
          <a:p>
            <a:pPr lvl="2"/>
            <a:r>
              <a:rPr lang="en-US" dirty="0"/>
              <a:t>Such as parameters to the outer function</a:t>
            </a:r>
          </a:p>
          <a:p>
            <a:pPr lvl="1"/>
            <a:r>
              <a:rPr lang="en-US" dirty="0"/>
              <a:t>Earlier bindings in let* (but not let)</a:t>
            </a:r>
            <a:endParaRPr lang="en-US" sz="1000" dirty="0"/>
          </a:p>
          <a:p>
            <a:r>
              <a:rPr lang="en-US" dirty="0"/>
              <a:t>Usually bad style to have unnecessary parameters</a:t>
            </a:r>
          </a:p>
          <a:p>
            <a:pPr lvl="1"/>
            <a:r>
              <a:rPr lang="en-US" dirty="0"/>
              <a:t>Like </a:t>
            </a:r>
            <a:r>
              <a:rPr lang="en-US" b="1" dirty="0">
                <a:latin typeface="Courier New" pitchFamily="49" charset="0"/>
              </a:rPr>
              <a:t>to</a:t>
            </a:r>
            <a:r>
              <a:rPr lang="en-US" dirty="0"/>
              <a:t> in the previous 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3962400"/>
            <a:ext cx="73914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(count-up-from-one-better x)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(define (count-up from)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(if (= from x)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	(cons from '())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		(cons from (count-up (+ 1 from)))))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	(count-up 1))</a:t>
            </a:r>
          </a:p>
        </p:txBody>
      </p:sp>
    </p:spTree>
    <p:extLst>
      <p:ext uri="{BB962C8B-B14F-4D97-AF65-F5344CB8AC3E}">
        <p14:creationId xmlns:p14="http://schemas.microsoft.com/office/powerpoint/2010/main" val="13054942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repeated 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1066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Consider this code and the recursive calls it makes</a:t>
            </a:r>
          </a:p>
          <a:p>
            <a:pPr lvl="1"/>
            <a:r>
              <a:rPr lang="en-US" dirty="0"/>
              <a:t>Don’t worry about calls to </a:t>
            </a:r>
            <a:r>
              <a:rPr lang="en-US" b="1" dirty="0">
                <a:latin typeface="Courier New" pitchFamily="49" charset="0"/>
              </a:rPr>
              <a:t>null?</a:t>
            </a:r>
            <a:r>
              <a:rPr lang="en-US" dirty="0"/>
              <a:t>, </a:t>
            </a:r>
            <a:r>
              <a:rPr lang="en-US" b="1" dirty="0">
                <a:latin typeface="Courier New" pitchFamily="49" charset="0"/>
              </a:rPr>
              <a:t>car</a:t>
            </a:r>
            <a:r>
              <a:rPr lang="en-US" dirty="0"/>
              <a:t>, and 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</a:rPr>
              <a:t> </a:t>
            </a:r>
            <a:r>
              <a:rPr lang="en-US" dirty="0"/>
              <a:t>because they do a small constant amount of work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2590800"/>
            <a:ext cx="7010400" cy="3505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bad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-max 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cond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null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? 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	(car 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((&gt; (car 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bad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-max 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	(car 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(#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t</a:t>
            </a:r>
            <a:endParaRPr lang="fr-FR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	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bad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-max 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x (bad-max '(50 49 48 … 1)))</a:t>
            </a: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y (bad-max '(1 2 3 … 50)))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48203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Lists are built in Racket using linked lists of cons cells.</a:t>
            </a:r>
          </a:p>
          <a:p>
            <a:endParaRPr lang="en-US" sz="1000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Need ways to </a:t>
            </a:r>
            <a:r>
              <a:rPr lang="en-US" i="1" dirty="0"/>
              <a:t>build</a:t>
            </a:r>
            <a:r>
              <a:rPr lang="en-US" dirty="0"/>
              <a:t> lists and </a:t>
            </a:r>
            <a:r>
              <a:rPr lang="en-US" i="1" dirty="0"/>
              <a:t>access</a:t>
            </a:r>
            <a:r>
              <a:rPr lang="en-US" dirty="0"/>
              <a:t> the pieces…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212787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153400" cy="1143000"/>
          </a:xfrm>
        </p:spPr>
        <p:txBody>
          <a:bodyPr/>
          <a:lstStyle/>
          <a:p>
            <a:r>
              <a:rPr lang="en-US" dirty="0"/>
              <a:t>Fast vs. unusable</a:t>
            </a:r>
          </a:p>
        </p:txBody>
      </p:sp>
      <p:sp>
        <p:nvSpPr>
          <p:cNvPr id="8" name="Rectangle 7"/>
          <p:cNvSpPr/>
          <p:nvPr/>
        </p:nvSpPr>
        <p:spPr>
          <a:xfrm>
            <a:off x="304800" y="18096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'(50…)</a:t>
            </a:r>
            <a:endParaRPr lang="en-US" sz="1800" dirty="0"/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733800" y="333345"/>
            <a:ext cx="5410200" cy="1038255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((&gt; (car 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bad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-max 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(car 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(#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bad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-max (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fr-FR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fr-FR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)))))</a:t>
            </a:r>
          </a:p>
        </p:txBody>
      </p:sp>
      <p:sp>
        <p:nvSpPr>
          <p:cNvPr id="10" name="Line 45"/>
          <p:cNvSpPr>
            <a:spLocks noChangeShapeType="1"/>
          </p:cNvSpPr>
          <p:nvPr/>
        </p:nvSpPr>
        <p:spPr bwMode="auto">
          <a:xfrm>
            <a:off x="19050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1" name="Rectangle 10"/>
          <p:cNvSpPr/>
          <p:nvPr/>
        </p:nvSpPr>
        <p:spPr>
          <a:xfrm>
            <a:off x="2362200" y="18288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'(49…)</a:t>
            </a:r>
            <a:endParaRPr lang="en-US" sz="1800" dirty="0"/>
          </a:p>
        </p:txBody>
      </p:sp>
      <p:sp>
        <p:nvSpPr>
          <p:cNvPr id="12" name="Line 45"/>
          <p:cNvSpPr>
            <a:spLocks noChangeShapeType="1"/>
          </p:cNvSpPr>
          <p:nvPr/>
        </p:nvSpPr>
        <p:spPr bwMode="auto">
          <a:xfrm>
            <a:off x="39624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3" name="Rectangle 12"/>
          <p:cNvSpPr/>
          <p:nvPr/>
        </p:nvSpPr>
        <p:spPr>
          <a:xfrm>
            <a:off x="4419600" y="18288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'(48…)</a:t>
            </a:r>
            <a:endParaRPr lang="en-US" sz="1800" dirty="0"/>
          </a:p>
        </p:txBody>
      </p:sp>
      <p:sp>
        <p:nvSpPr>
          <p:cNvPr id="14" name="Line 45"/>
          <p:cNvSpPr>
            <a:spLocks noChangeShapeType="1"/>
          </p:cNvSpPr>
          <p:nvPr/>
        </p:nvSpPr>
        <p:spPr bwMode="auto">
          <a:xfrm>
            <a:off x="60198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6" name="Line 45"/>
          <p:cNvSpPr>
            <a:spLocks noChangeShapeType="1"/>
          </p:cNvSpPr>
          <p:nvPr/>
        </p:nvSpPr>
        <p:spPr bwMode="auto">
          <a:xfrm>
            <a:off x="66294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7" name="Line 45"/>
          <p:cNvSpPr>
            <a:spLocks noChangeShapeType="1"/>
          </p:cNvSpPr>
          <p:nvPr/>
        </p:nvSpPr>
        <p:spPr bwMode="auto">
          <a:xfrm>
            <a:off x="7239000" y="198120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8" name="Rectangle 17"/>
          <p:cNvSpPr/>
          <p:nvPr/>
        </p:nvSpPr>
        <p:spPr>
          <a:xfrm>
            <a:off x="7712636" y="182880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'(1))</a:t>
            </a:r>
            <a:endParaRPr lang="en-US" sz="1800" dirty="0"/>
          </a:p>
        </p:txBody>
      </p:sp>
      <p:sp>
        <p:nvSpPr>
          <p:cNvPr id="19" name="Rectangle 18"/>
          <p:cNvSpPr/>
          <p:nvPr/>
        </p:nvSpPr>
        <p:spPr>
          <a:xfrm>
            <a:off x="304800" y="293358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'(1…)</a:t>
            </a:r>
            <a:endParaRPr lang="en-US" sz="1800" dirty="0"/>
          </a:p>
        </p:txBody>
      </p:sp>
      <p:sp>
        <p:nvSpPr>
          <p:cNvPr id="20" name="Line 45"/>
          <p:cNvSpPr>
            <a:spLocks noChangeShapeType="1"/>
          </p:cNvSpPr>
          <p:nvPr/>
        </p:nvSpPr>
        <p:spPr bwMode="auto">
          <a:xfrm>
            <a:off x="17526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1" name="Rectangle 20"/>
          <p:cNvSpPr/>
          <p:nvPr/>
        </p:nvSpPr>
        <p:spPr>
          <a:xfrm>
            <a:off x="2286000" y="2952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22" name="Line 45"/>
          <p:cNvSpPr>
            <a:spLocks noChangeShapeType="1"/>
          </p:cNvSpPr>
          <p:nvPr/>
        </p:nvSpPr>
        <p:spPr bwMode="auto">
          <a:xfrm>
            <a:off x="38100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Rectangle 22"/>
          <p:cNvSpPr/>
          <p:nvPr/>
        </p:nvSpPr>
        <p:spPr>
          <a:xfrm>
            <a:off x="4343400" y="2952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24" name="Line 45"/>
          <p:cNvSpPr>
            <a:spLocks noChangeShapeType="1"/>
          </p:cNvSpPr>
          <p:nvPr/>
        </p:nvSpPr>
        <p:spPr bwMode="auto">
          <a:xfrm>
            <a:off x="60198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Line 45"/>
          <p:cNvSpPr>
            <a:spLocks noChangeShapeType="1"/>
          </p:cNvSpPr>
          <p:nvPr/>
        </p:nvSpPr>
        <p:spPr bwMode="auto">
          <a:xfrm>
            <a:off x="67056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6" name="Line 45"/>
          <p:cNvSpPr>
            <a:spLocks noChangeShapeType="1"/>
          </p:cNvSpPr>
          <p:nvPr/>
        </p:nvSpPr>
        <p:spPr bwMode="auto">
          <a:xfrm>
            <a:off x="7162800" y="3105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7" name="Rectangle 26"/>
          <p:cNvSpPr/>
          <p:nvPr/>
        </p:nvSpPr>
        <p:spPr>
          <a:xfrm>
            <a:off x="7620000" y="29526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  <p:sp>
        <p:nvSpPr>
          <p:cNvPr id="28" name="TextBox 27"/>
          <p:cNvSpPr txBox="1"/>
          <p:nvPr/>
        </p:nvSpPr>
        <p:spPr>
          <a:xfrm rot="5400000">
            <a:off x="7706122" y="41932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/>
              <a:t>…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574114" y="541020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  <p:sp>
        <p:nvSpPr>
          <p:cNvPr id="30" name="TextBox 29"/>
          <p:cNvSpPr txBox="1"/>
          <p:nvPr/>
        </p:nvSpPr>
        <p:spPr>
          <a:xfrm>
            <a:off x="8065488" y="3962400"/>
            <a:ext cx="105567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latin typeface="+mj-lt"/>
              </a:rPr>
              <a:t>2</a:t>
            </a:r>
            <a:r>
              <a:rPr lang="en-US" sz="2600" baseline="30000" dirty="0">
                <a:latin typeface="+mj-lt"/>
              </a:rPr>
              <a:t>50</a:t>
            </a:r>
          </a:p>
          <a:p>
            <a:r>
              <a:rPr lang="en-US" sz="2600" dirty="0">
                <a:latin typeface="+mj-lt"/>
              </a:rPr>
              <a:t>times</a:t>
            </a:r>
          </a:p>
        </p:txBody>
      </p:sp>
      <p:sp>
        <p:nvSpPr>
          <p:cNvPr id="31" name="Line 45"/>
          <p:cNvSpPr>
            <a:spLocks noChangeShapeType="1"/>
          </p:cNvSpPr>
          <p:nvPr/>
        </p:nvSpPr>
        <p:spPr bwMode="auto">
          <a:xfrm>
            <a:off x="1720572" y="3105090"/>
            <a:ext cx="459754" cy="14478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2" name="Rectangle 31"/>
          <p:cNvSpPr/>
          <p:nvPr/>
        </p:nvSpPr>
        <p:spPr>
          <a:xfrm>
            <a:off x="2286000" y="44004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33" name="Line 45"/>
          <p:cNvSpPr>
            <a:spLocks noChangeShapeType="1"/>
          </p:cNvSpPr>
          <p:nvPr/>
        </p:nvSpPr>
        <p:spPr bwMode="auto">
          <a:xfrm>
            <a:off x="3810000" y="3152745"/>
            <a:ext cx="427726" cy="71434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4" name="Rectangle 33"/>
          <p:cNvSpPr/>
          <p:nvPr/>
        </p:nvSpPr>
        <p:spPr>
          <a:xfrm>
            <a:off x="4343400" y="3714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5" name="Line 45"/>
          <p:cNvSpPr>
            <a:spLocks noChangeShapeType="1"/>
          </p:cNvSpPr>
          <p:nvPr/>
        </p:nvSpPr>
        <p:spPr bwMode="auto">
          <a:xfrm>
            <a:off x="3810000" y="4629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6" name="Rectangle 35"/>
          <p:cNvSpPr/>
          <p:nvPr/>
        </p:nvSpPr>
        <p:spPr>
          <a:xfrm>
            <a:off x="4343400" y="4476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7" name="Line 45"/>
          <p:cNvSpPr>
            <a:spLocks noChangeShapeType="1"/>
          </p:cNvSpPr>
          <p:nvPr/>
        </p:nvSpPr>
        <p:spPr bwMode="auto">
          <a:xfrm>
            <a:off x="3810000" y="4676745"/>
            <a:ext cx="427726" cy="71434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8" name="Rectangle 37"/>
          <p:cNvSpPr/>
          <p:nvPr/>
        </p:nvSpPr>
        <p:spPr>
          <a:xfrm>
            <a:off x="4343400" y="52386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bm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39" name="Line 45"/>
          <p:cNvSpPr>
            <a:spLocks noChangeShapeType="1"/>
          </p:cNvSpPr>
          <p:nvPr/>
        </p:nvSpPr>
        <p:spPr bwMode="auto">
          <a:xfrm>
            <a:off x="6019800" y="3152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0" name="Line 45"/>
          <p:cNvSpPr>
            <a:spLocks noChangeShapeType="1"/>
          </p:cNvSpPr>
          <p:nvPr/>
        </p:nvSpPr>
        <p:spPr bwMode="auto">
          <a:xfrm>
            <a:off x="6705600" y="3152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1" name="Line 45"/>
          <p:cNvSpPr>
            <a:spLocks noChangeShapeType="1"/>
          </p:cNvSpPr>
          <p:nvPr/>
        </p:nvSpPr>
        <p:spPr bwMode="auto">
          <a:xfrm>
            <a:off x="7192274" y="31242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2" name="Line 45"/>
          <p:cNvSpPr>
            <a:spLocks noChangeShapeType="1"/>
          </p:cNvSpPr>
          <p:nvPr/>
        </p:nvSpPr>
        <p:spPr bwMode="auto">
          <a:xfrm>
            <a:off x="59436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3" name="Line 45"/>
          <p:cNvSpPr>
            <a:spLocks noChangeShapeType="1"/>
          </p:cNvSpPr>
          <p:nvPr/>
        </p:nvSpPr>
        <p:spPr bwMode="auto">
          <a:xfrm>
            <a:off x="66294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4" name="Line 45"/>
          <p:cNvSpPr>
            <a:spLocks noChangeShapeType="1"/>
          </p:cNvSpPr>
          <p:nvPr/>
        </p:nvSpPr>
        <p:spPr bwMode="auto">
          <a:xfrm>
            <a:off x="7239000" y="38670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5" name="Line 45"/>
          <p:cNvSpPr>
            <a:spLocks noChangeShapeType="1"/>
          </p:cNvSpPr>
          <p:nvPr/>
        </p:nvSpPr>
        <p:spPr bwMode="auto">
          <a:xfrm>
            <a:off x="5943600" y="3914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6" name="Line 45"/>
          <p:cNvSpPr>
            <a:spLocks noChangeShapeType="1"/>
          </p:cNvSpPr>
          <p:nvPr/>
        </p:nvSpPr>
        <p:spPr bwMode="auto">
          <a:xfrm>
            <a:off x="6629400" y="39147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7" name="Line 45"/>
          <p:cNvSpPr>
            <a:spLocks noChangeShapeType="1"/>
          </p:cNvSpPr>
          <p:nvPr/>
        </p:nvSpPr>
        <p:spPr bwMode="auto">
          <a:xfrm>
            <a:off x="7268474" y="38862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8" name="Line 45"/>
          <p:cNvSpPr>
            <a:spLocks noChangeShapeType="1"/>
          </p:cNvSpPr>
          <p:nvPr/>
        </p:nvSpPr>
        <p:spPr bwMode="auto">
          <a:xfrm>
            <a:off x="59436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9" name="Line 45"/>
          <p:cNvSpPr>
            <a:spLocks noChangeShapeType="1"/>
          </p:cNvSpPr>
          <p:nvPr/>
        </p:nvSpPr>
        <p:spPr bwMode="auto">
          <a:xfrm>
            <a:off x="66294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0" name="Line 45"/>
          <p:cNvSpPr>
            <a:spLocks noChangeShapeType="1"/>
          </p:cNvSpPr>
          <p:nvPr/>
        </p:nvSpPr>
        <p:spPr bwMode="auto">
          <a:xfrm>
            <a:off x="7239000" y="4705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1" name="Line 45"/>
          <p:cNvSpPr>
            <a:spLocks noChangeShapeType="1"/>
          </p:cNvSpPr>
          <p:nvPr/>
        </p:nvSpPr>
        <p:spPr bwMode="auto">
          <a:xfrm>
            <a:off x="5943600" y="4752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2" name="Line 45"/>
          <p:cNvSpPr>
            <a:spLocks noChangeShapeType="1"/>
          </p:cNvSpPr>
          <p:nvPr/>
        </p:nvSpPr>
        <p:spPr bwMode="auto">
          <a:xfrm>
            <a:off x="6629400" y="4752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3" name="Line 45"/>
          <p:cNvSpPr>
            <a:spLocks noChangeShapeType="1"/>
          </p:cNvSpPr>
          <p:nvPr/>
        </p:nvSpPr>
        <p:spPr bwMode="auto">
          <a:xfrm>
            <a:off x="7268474" y="47244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4" name="Line 45"/>
          <p:cNvSpPr>
            <a:spLocks noChangeShapeType="1"/>
          </p:cNvSpPr>
          <p:nvPr/>
        </p:nvSpPr>
        <p:spPr bwMode="auto">
          <a:xfrm>
            <a:off x="59436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5" name="Line 45"/>
          <p:cNvSpPr>
            <a:spLocks noChangeShapeType="1"/>
          </p:cNvSpPr>
          <p:nvPr/>
        </p:nvSpPr>
        <p:spPr bwMode="auto">
          <a:xfrm>
            <a:off x="66294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6" name="Line 45"/>
          <p:cNvSpPr>
            <a:spLocks noChangeShapeType="1"/>
          </p:cNvSpPr>
          <p:nvPr/>
        </p:nvSpPr>
        <p:spPr bwMode="auto">
          <a:xfrm>
            <a:off x="7239000" y="54672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7" name="Line 45"/>
          <p:cNvSpPr>
            <a:spLocks noChangeShapeType="1"/>
          </p:cNvSpPr>
          <p:nvPr/>
        </p:nvSpPr>
        <p:spPr bwMode="auto">
          <a:xfrm>
            <a:off x="5943600" y="5514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8" name="Line 45"/>
          <p:cNvSpPr>
            <a:spLocks noChangeShapeType="1"/>
          </p:cNvSpPr>
          <p:nvPr/>
        </p:nvSpPr>
        <p:spPr bwMode="auto">
          <a:xfrm>
            <a:off x="6629400" y="5514945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9" name="Line 45"/>
          <p:cNvSpPr>
            <a:spLocks noChangeShapeType="1"/>
          </p:cNvSpPr>
          <p:nvPr/>
        </p:nvSpPr>
        <p:spPr bwMode="auto">
          <a:xfrm>
            <a:off x="7268474" y="5486400"/>
            <a:ext cx="351526" cy="20005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3995494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/>
      <p:bldP spid="29" grpId="0" animBg="1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 never lies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one </a:t>
            </a:r>
            <a:r>
              <a:rPr lang="en-US" b="1" dirty="0">
                <a:latin typeface="Courier New" pitchFamily="49" charset="0"/>
              </a:rPr>
              <a:t>bad-max</a:t>
            </a:r>
            <a:r>
              <a:rPr lang="en-US" dirty="0"/>
              <a:t> call’s if-then-else logic and calls to </a:t>
            </a:r>
            <a:r>
              <a:rPr lang="en-US" b="1" dirty="0">
                <a:latin typeface="Courier New" pitchFamily="49" charset="0"/>
              </a:rPr>
              <a:t>car</a:t>
            </a:r>
            <a:r>
              <a:rPr lang="en-US" dirty="0"/>
              <a:t>, </a:t>
            </a:r>
          </a:p>
          <a:p>
            <a:pPr marL="0" indent="0">
              <a:buNone/>
            </a:pP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dirty="0"/>
              <a:t>, and </a:t>
            </a:r>
            <a:r>
              <a:rPr lang="en-US" b="1" dirty="0">
                <a:latin typeface="Courier"/>
                <a:cs typeface="Courier"/>
              </a:rPr>
              <a:t>null?</a:t>
            </a:r>
            <a:r>
              <a:rPr lang="en-US" dirty="0"/>
              <a:t> take 10</a:t>
            </a:r>
            <a:r>
              <a:rPr lang="en-US" sz="2400" b="1" baseline="30000" dirty="0"/>
              <a:t>-7</a:t>
            </a:r>
            <a:r>
              <a:rPr lang="en-US" dirty="0"/>
              <a:t> seconds</a:t>
            </a:r>
          </a:p>
          <a:p>
            <a:pPr lvl="1"/>
            <a:r>
              <a:rPr lang="en-US" dirty="0"/>
              <a:t>Then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>
                <a:latin typeface="Courier New" pitchFamily="49" charset="0"/>
              </a:rPr>
              <a:t>bad-max '(50 49 … 1))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takes 50 x 10</a:t>
            </a:r>
            <a:r>
              <a:rPr lang="en-US" b="1" baseline="30000" dirty="0"/>
              <a:t>-7</a:t>
            </a:r>
            <a:r>
              <a:rPr lang="en-US" dirty="0"/>
              <a:t> seconds</a:t>
            </a:r>
          </a:p>
          <a:p>
            <a:pPr lvl="1"/>
            <a:r>
              <a:rPr lang="en-US" dirty="0"/>
              <a:t>And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 New" pitchFamily="49" charset="0"/>
              </a:rPr>
              <a:t>bad_max</a:t>
            </a:r>
            <a:r>
              <a:rPr lang="en-US" b="1" dirty="0">
                <a:latin typeface="Courier New" pitchFamily="49" charset="0"/>
              </a:rPr>
              <a:t> '(1 2 … 50)) </a:t>
            </a:r>
            <a:r>
              <a:rPr lang="en-US" dirty="0"/>
              <a:t>takes 2.25 x 10</a:t>
            </a:r>
            <a:r>
              <a:rPr lang="en-US" b="1" baseline="30000" dirty="0"/>
              <a:t>8</a:t>
            </a:r>
            <a:r>
              <a:rPr lang="en-US" dirty="0"/>
              <a:t> seconds </a:t>
            </a:r>
          </a:p>
          <a:p>
            <a:pPr lvl="2"/>
            <a:r>
              <a:rPr lang="en-US" dirty="0"/>
              <a:t>(over 7 years)</a:t>
            </a:r>
          </a:p>
          <a:p>
            <a:pPr lvl="2"/>
            <a:r>
              <a:rPr lang="en-US" b="1" dirty="0">
                <a:latin typeface="Courier New" pitchFamily="49" charset="0"/>
              </a:rPr>
              <a:t>(bad-max '(55 54 … 1)) </a:t>
            </a:r>
            <a:r>
              <a:rPr lang="en-US" dirty="0">
                <a:latin typeface="+mj-lt"/>
              </a:rPr>
              <a:t>takes over 2 centuries</a:t>
            </a:r>
          </a:p>
          <a:p>
            <a:pPr lvl="2"/>
            <a:r>
              <a:rPr lang="en-US" dirty="0">
                <a:latin typeface="+mj-lt"/>
              </a:rPr>
              <a:t>Buying a faster computer won’t help much </a:t>
            </a:r>
            <a:r>
              <a:rPr lang="en-US" dirty="0">
                <a:latin typeface="+mj-lt"/>
                <a:sym typeface="Wingdings" pitchFamily="2" charset="2"/>
              </a:rPr>
              <a:t></a:t>
            </a:r>
            <a:endParaRPr lang="en-US" dirty="0">
              <a:latin typeface="+mj-lt"/>
            </a:endParaRPr>
          </a:p>
          <a:p>
            <a:pPr lvl="2"/>
            <a:endParaRPr lang="en-US" dirty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The key is not to do repeated work that might do repeated work that might do…</a:t>
            </a:r>
          </a:p>
          <a:p>
            <a:pPr lvl="1"/>
            <a:r>
              <a:rPr lang="en-US" dirty="0">
                <a:latin typeface="+mj-lt"/>
              </a:rPr>
              <a:t>Saving recursive results in local bindings is essential…</a:t>
            </a:r>
          </a:p>
        </p:txBody>
      </p:sp>
    </p:spTree>
    <p:extLst>
      <p:ext uri="{BB962C8B-B14F-4D97-AF65-F5344CB8AC3E}">
        <p14:creationId xmlns:p14="http://schemas.microsoft.com/office/powerpoint/2010/main" val="9027919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 max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1600200"/>
            <a:ext cx="7467600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(good-max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cond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((null?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(car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(#t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(let ((max-of-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(good-max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(if (&gt; (car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max-of-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(car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max-of-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)))))</a:t>
            </a: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392198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vs. fast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00" y="384798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'(50…)</a:t>
            </a:r>
            <a:endParaRPr lang="en-US" sz="1800" dirty="0"/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371600" y="1499788"/>
            <a:ext cx="6400800" cy="1472012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(let ((max-of-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(good-max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(if (&gt; (car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max-of-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(car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max-of-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</a:t>
            </a:r>
          </a:p>
        </p:txBody>
      </p:sp>
      <p:sp>
        <p:nvSpPr>
          <p:cNvPr id="9" name="Line 45"/>
          <p:cNvSpPr>
            <a:spLocks noChangeShapeType="1"/>
          </p:cNvSpPr>
          <p:nvPr/>
        </p:nvSpPr>
        <p:spPr bwMode="auto">
          <a:xfrm>
            <a:off x="16764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>
            <a:off x="2133600" y="38670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'(49…)</a:t>
            </a:r>
            <a:endParaRPr lang="en-US" sz="1800" dirty="0"/>
          </a:p>
        </p:txBody>
      </p:sp>
      <p:sp>
        <p:nvSpPr>
          <p:cNvPr id="11" name="Line 45"/>
          <p:cNvSpPr>
            <a:spLocks noChangeShapeType="1"/>
          </p:cNvSpPr>
          <p:nvPr/>
        </p:nvSpPr>
        <p:spPr bwMode="auto">
          <a:xfrm>
            <a:off x="37338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2" name="Rectangle 11"/>
          <p:cNvSpPr/>
          <p:nvPr/>
        </p:nvSpPr>
        <p:spPr>
          <a:xfrm>
            <a:off x="4191000" y="386709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'(48…)</a:t>
            </a:r>
            <a:endParaRPr lang="en-US" sz="1800" dirty="0"/>
          </a:p>
        </p:txBody>
      </p:sp>
      <p:sp>
        <p:nvSpPr>
          <p:cNvPr id="13" name="Line 45"/>
          <p:cNvSpPr>
            <a:spLocks noChangeShapeType="1"/>
          </p:cNvSpPr>
          <p:nvPr/>
        </p:nvSpPr>
        <p:spPr bwMode="auto">
          <a:xfrm>
            <a:off x="57912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4" name="Line 45"/>
          <p:cNvSpPr>
            <a:spLocks noChangeShapeType="1"/>
          </p:cNvSpPr>
          <p:nvPr/>
        </p:nvSpPr>
        <p:spPr bwMode="auto">
          <a:xfrm>
            <a:off x="64770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5" name="Line 45"/>
          <p:cNvSpPr>
            <a:spLocks noChangeShapeType="1"/>
          </p:cNvSpPr>
          <p:nvPr/>
        </p:nvSpPr>
        <p:spPr bwMode="auto">
          <a:xfrm>
            <a:off x="7086600" y="401949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6" name="Rectangle 15"/>
          <p:cNvSpPr/>
          <p:nvPr/>
        </p:nvSpPr>
        <p:spPr>
          <a:xfrm>
            <a:off x="7650540" y="386709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'(1))</a:t>
            </a:r>
            <a:endParaRPr lang="en-US" sz="1800" dirty="0"/>
          </a:p>
        </p:txBody>
      </p:sp>
      <p:sp>
        <p:nvSpPr>
          <p:cNvPr id="17" name="Rectangle 16"/>
          <p:cNvSpPr/>
          <p:nvPr/>
        </p:nvSpPr>
        <p:spPr>
          <a:xfrm>
            <a:off x="108228" y="4648200"/>
            <a:ext cx="143136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'(1…)</a:t>
            </a:r>
            <a:endParaRPr lang="en-US" sz="1800" dirty="0"/>
          </a:p>
        </p:txBody>
      </p:sp>
      <p:sp>
        <p:nvSpPr>
          <p:cNvPr id="18" name="Line 45"/>
          <p:cNvSpPr>
            <a:spLocks noChangeShapeType="1"/>
          </p:cNvSpPr>
          <p:nvPr/>
        </p:nvSpPr>
        <p:spPr bwMode="auto">
          <a:xfrm>
            <a:off x="16002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9" name="Rectangle 18"/>
          <p:cNvSpPr/>
          <p:nvPr/>
        </p:nvSpPr>
        <p:spPr>
          <a:xfrm>
            <a:off x="2057400" y="4667310"/>
            <a:ext cx="164586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'(2…)</a:t>
            </a:r>
            <a:endParaRPr lang="en-US" sz="1800" dirty="0"/>
          </a:p>
        </p:txBody>
      </p:sp>
      <p:sp>
        <p:nvSpPr>
          <p:cNvPr id="20" name="Line 45"/>
          <p:cNvSpPr>
            <a:spLocks noChangeShapeType="1"/>
          </p:cNvSpPr>
          <p:nvPr/>
        </p:nvSpPr>
        <p:spPr bwMode="auto">
          <a:xfrm>
            <a:off x="3687074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1" name="Rectangle 20"/>
          <p:cNvSpPr/>
          <p:nvPr/>
        </p:nvSpPr>
        <p:spPr>
          <a:xfrm>
            <a:off x="4114800" y="4667310"/>
            <a:ext cx="1600200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'(3…)</a:t>
            </a:r>
            <a:endParaRPr lang="en-US" sz="1800" dirty="0"/>
          </a:p>
        </p:txBody>
      </p:sp>
      <p:sp>
        <p:nvSpPr>
          <p:cNvPr id="22" name="Line 45"/>
          <p:cNvSpPr>
            <a:spLocks noChangeShapeType="1"/>
          </p:cNvSpPr>
          <p:nvPr/>
        </p:nvSpPr>
        <p:spPr bwMode="auto">
          <a:xfrm>
            <a:off x="57150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Line 45"/>
          <p:cNvSpPr>
            <a:spLocks noChangeShapeType="1"/>
          </p:cNvSpPr>
          <p:nvPr/>
        </p:nvSpPr>
        <p:spPr bwMode="auto">
          <a:xfrm>
            <a:off x="64008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4" name="Line 45"/>
          <p:cNvSpPr>
            <a:spLocks noChangeShapeType="1"/>
          </p:cNvSpPr>
          <p:nvPr/>
        </p:nvSpPr>
        <p:spPr bwMode="auto">
          <a:xfrm>
            <a:off x="7010400" y="4819710"/>
            <a:ext cx="427726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Rectangle 24"/>
          <p:cNvSpPr/>
          <p:nvPr/>
        </p:nvSpPr>
        <p:spPr>
          <a:xfrm>
            <a:off x="7574340" y="4667310"/>
            <a:ext cx="1569886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sz="1800" kern="0" dirty="0">
                <a:latin typeface="Courier New" pitchFamily="49" charset="0"/>
              </a:rPr>
              <a:t>(</a:t>
            </a:r>
            <a:r>
              <a:rPr lang="en-US" sz="1800" kern="0" dirty="0" err="1">
                <a:latin typeface="Courier New" pitchFamily="49" charset="0"/>
              </a:rPr>
              <a:t>gm</a:t>
            </a:r>
            <a:r>
              <a:rPr lang="en-US" sz="1800" kern="0" dirty="0">
                <a:latin typeface="Courier New" pitchFamily="49" charset="0"/>
              </a:rPr>
              <a:t> '(50))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63404401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8001000" cy="5105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Having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good_max</a:t>
            </a:r>
            <a:r>
              <a:rPr lang="en-US" dirty="0"/>
              <a:t> return 0 for the empty list is really awful</a:t>
            </a:r>
          </a:p>
          <a:p>
            <a:pPr lvl="1"/>
            <a:r>
              <a:rPr lang="en-US" dirty="0"/>
              <a:t>Could raise an exception (see section this week)</a:t>
            </a:r>
          </a:p>
          <a:p>
            <a:pPr lvl="1"/>
            <a:r>
              <a:rPr lang="en-US" dirty="0"/>
              <a:t>Could return a zero-element or one-element list</a:t>
            </a:r>
          </a:p>
          <a:p>
            <a:pPr lvl="2"/>
            <a:r>
              <a:rPr lang="en-US" dirty="0"/>
              <a:t>That works but is poor style because the built-in support for </a:t>
            </a:r>
            <a:r>
              <a:rPr lang="en-US" i="1" dirty="0"/>
              <a:t>options</a:t>
            </a:r>
            <a:r>
              <a:rPr lang="en-US" dirty="0"/>
              <a:t> expresses this situation directly</a:t>
            </a:r>
          </a:p>
          <a:p>
            <a:pPr marL="914400" lvl="2" indent="0">
              <a:buNone/>
            </a:pPr>
            <a:endParaRPr lang="en-US" sz="1000" dirty="0"/>
          </a:p>
          <a:p>
            <a:r>
              <a:rPr lang="en-US" b="1" dirty="0">
                <a:latin typeface="Courier New" pitchFamily="49" charset="0"/>
                <a:cs typeface="Courier New" pitchFamily="49" charset="0"/>
              </a:rPr>
              <a:t>t option</a:t>
            </a:r>
            <a:r>
              <a:rPr lang="en-US" dirty="0"/>
              <a:t> is a type for any type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(much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 list</a:t>
            </a:r>
            <a:r>
              <a:rPr lang="en-US" dirty="0"/>
              <a:t>, but a different type, not a list)</a:t>
            </a:r>
          </a:p>
          <a:p>
            <a:pPr marL="0" indent="0">
              <a:buNone/>
            </a:pPr>
            <a:r>
              <a:rPr lang="en-US" dirty="0"/>
              <a:t>Building:</a:t>
            </a:r>
          </a:p>
          <a:p>
            <a:r>
              <a:rPr lang="en-US" b="1" dirty="0">
                <a:latin typeface="Courier New" pitchFamily="49" charset="0"/>
                <a:cs typeface="Courier New" pitchFamily="49" charset="0"/>
              </a:rPr>
              <a:t>NONE </a:t>
            </a:r>
            <a:r>
              <a:rPr lang="en-US" dirty="0"/>
              <a:t>has type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‘a option </a:t>
            </a:r>
            <a:r>
              <a:rPr lang="en-US" dirty="0"/>
              <a:t>(much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[] </a:t>
            </a:r>
            <a:r>
              <a:rPr lang="en-US" dirty="0"/>
              <a:t>has type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‘a list</a:t>
            </a:r>
            <a:r>
              <a:rPr lang="en-US" dirty="0"/>
              <a:t>)</a:t>
            </a:r>
          </a:p>
          <a:p>
            <a:r>
              <a:rPr lang="en-US" b="1" dirty="0">
                <a:latin typeface="Courier New" pitchFamily="49" charset="0"/>
                <a:cs typeface="Courier New" pitchFamily="49" charset="0"/>
              </a:rPr>
              <a:t>SOME e </a:t>
            </a:r>
            <a:r>
              <a:rPr lang="en-US" dirty="0"/>
              <a:t>has type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 option </a:t>
            </a:r>
            <a:r>
              <a:rPr lang="en-US" dirty="0"/>
              <a:t>if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/>
              <a:t>has type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 </a:t>
            </a:r>
            <a:r>
              <a:rPr lang="en-US" dirty="0"/>
              <a:t>(much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e::[]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Accessing:</a:t>
            </a:r>
          </a:p>
          <a:p>
            <a:r>
              <a:rPr lang="en-US" b="1" dirty="0" err="1">
                <a:latin typeface="Courier New" pitchFamily="49" charset="0"/>
                <a:cs typeface="Courier New" pitchFamily="49" charset="0"/>
              </a:rPr>
              <a:t>isSome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has type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‘a option -&gt;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bool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 err="1">
                <a:latin typeface="Courier New" pitchFamily="49" charset="0"/>
                <a:cs typeface="Courier New" pitchFamily="49" charset="0"/>
              </a:rPr>
              <a:t>valOf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has type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‘a option -&gt; ‘a </a:t>
            </a:r>
            <a:r>
              <a:rPr lang="en-US" dirty="0"/>
              <a:t>(exception if given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NONE</a:t>
            </a:r>
            <a:r>
              <a:rPr lang="en-US" dirty="0"/>
              <a:t>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062569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14400" y="1295400"/>
            <a:ext cx="7391400" cy="3352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better_max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lst</a:t>
            </a:r>
            <a:r>
              <a:rPr lang="en-US" sz="1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:</a:t>
            </a:r>
            <a:r>
              <a:rPr lang="en-US" sz="1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int</a:t>
            </a:r>
            <a:r>
              <a:rPr lang="en-US" sz="2000" kern="0" dirty="0">
                <a:latin typeface="Courier New" pitchFamily="49" charset="0"/>
              </a:rPr>
              <a:t> list)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if </a:t>
            </a:r>
            <a:r>
              <a:rPr lang="en-US" sz="2000" kern="0" dirty="0">
                <a:latin typeface="Courier New" pitchFamily="49" charset="0"/>
              </a:rPr>
              <a:t>null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then </a:t>
            </a:r>
            <a:r>
              <a:rPr lang="en-US" sz="2000" kern="0" dirty="0">
                <a:latin typeface="Courier New" pitchFamily="49" charset="0"/>
              </a:rPr>
              <a:t>NONE </a:t>
            </a: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  else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let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tl_ans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 err="1">
                <a:latin typeface="Courier New" pitchFamily="49" charset="0"/>
              </a:rPr>
              <a:t>better_max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latin typeface="Courier New" pitchFamily="49" charset="0"/>
              </a:rPr>
              <a:t>tl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in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 if </a:t>
            </a:r>
            <a:r>
              <a:rPr lang="en-US" sz="2000" kern="0" dirty="0" err="1">
                <a:latin typeface="Courier New" pitchFamily="49" charset="0"/>
              </a:rPr>
              <a:t>isSome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tl_ans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   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andalso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valOf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tl_ans</a:t>
            </a:r>
            <a:r>
              <a:rPr lang="en-US" sz="2000" kern="0" dirty="0">
                <a:latin typeface="Courier New" pitchFamily="49" charset="0"/>
              </a:rPr>
              <a:t> &gt; </a:t>
            </a:r>
            <a:r>
              <a:rPr lang="en-US" sz="2000" kern="0" dirty="0" err="1">
                <a:latin typeface="Courier New" pitchFamily="49" charset="0"/>
              </a:rPr>
              <a:t>hd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 then </a:t>
            </a:r>
            <a:r>
              <a:rPr lang="en-US" sz="2000" kern="0" dirty="0" err="1">
                <a:latin typeface="Courier New" pitchFamily="49" charset="0"/>
              </a:rPr>
              <a:t>tl_ans</a:t>
            </a: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else </a:t>
            </a:r>
            <a:r>
              <a:rPr lang="en-US" sz="2000" kern="0" dirty="0">
                <a:latin typeface="Courier New" pitchFamily="49" charset="0"/>
              </a:rPr>
              <a:t>SOME (</a:t>
            </a:r>
            <a:r>
              <a:rPr lang="en-US" sz="2000" kern="0" dirty="0" err="1">
                <a:latin typeface="Courier New" pitchFamily="49" charset="0"/>
              </a:rPr>
              <a:t>hd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  <a:endParaRPr lang="en-US" sz="2000" kern="0" dirty="0">
              <a:latin typeface="Courier New" pitchFamily="49" charset="0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09600" y="4876800"/>
            <a:ext cx="7772400" cy="1447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>
                <a:latin typeface="Courier New" pitchFamily="49" charset="0"/>
                <a:cs typeface="Courier New" pitchFamily="49" charset="0"/>
              </a:rPr>
              <a:t>val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better_max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fn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: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list -&gt;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option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Nothing wrong with this, but as a matter of style might prefer not to do so much useless “</a:t>
            </a:r>
            <a:r>
              <a:rPr lang="en-US" dirty="0" err="1"/>
              <a:t>valOf</a:t>
            </a:r>
            <a:r>
              <a:rPr lang="en-US" dirty="0"/>
              <a:t>” in the recursion</a:t>
            </a:r>
          </a:p>
        </p:txBody>
      </p:sp>
    </p:spTree>
    <p:extLst>
      <p:ext uri="{BB962C8B-B14F-4D97-AF65-F5344CB8AC3E}">
        <p14:creationId xmlns:p14="http://schemas.microsoft.com/office/powerpoint/2010/main" val="395570871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variation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1219200"/>
            <a:ext cx="8610600" cy="510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better_max2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lst</a:t>
            </a:r>
            <a:r>
              <a:rPr lang="en-US" sz="1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:</a:t>
            </a:r>
            <a:r>
              <a:rPr lang="en-US" sz="1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int</a:t>
            </a:r>
            <a:r>
              <a:rPr lang="en-US" sz="2000" kern="0" dirty="0">
                <a:latin typeface="Courier New" pitchFamily="49" charset="0"/>
              </a:rPr>
              <a:t> list)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if </a:t>
            </a:r>
            <a:r>
              <a:rPr lang="en-US" sz="2000" kern="0" dirty="0">
                <a:latin typeface="Courier New" pitchFamily="49" charset="0"/>
              </a:rPr>
              <a:t>null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then </a:t>
            </a:r>
            <a:r>
              <a:rPr lang="en-US" sz="2000" kern="0" dirty="0">
                <a:latin typeface="Courier New" pitchFamily="49" charset="0"/>
              </a:rPr>
              <a:t>NONE </a:t>
            </a: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  else let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ok to assume 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 nonempty b/c local *)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 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max_nonempty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lst</a:t>
            </a:r>
            <a:r>
              <a:rPr lang="en-US" sz="1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:</a:t>
            </a:r>
            <a:r>
              <a:rPr lang="en-US" sz="1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int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   if </a:t>
            </a:r>
            <a:r>
              <a:rPr lang="en-US" sz="2000" kern="0" dirty="0">
                <a:latin typeface="Courier New" pitchFamily="49" charset="0"/>
              </a:rPr>
              <a:t>null (</a:t>
            </a:r>
            <a:r>
              <a:rPr lang="en-US" sz="2000" kern="0" dirty="0" err="1">
                <a:latin typeface="Courier New" pitchFamily="49" charset="0"/>
              </a:rPr>
              <a:t>tl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then </a:t>
            </a:r>
            <a:r>
              <a:rPr lang="en-US" sz="2000" kern="0" dirty="0" err="1">
                <a:latin typeface="Courier New" pitchFamily="49" charset="0"/>
              </a:rPr>
              <a:t>hd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 </a:t>
            </a: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             else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      let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tl_ans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 err="1">
                <a:latin typeface="Courier New" pitchFamily="49" charset="0"/>
              </a:rPr>
              <a:t>max_nonempty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latin typeface="Courier New" pitchFamily="49" charset="0"/>
              </a:rPr>
              <a:t>tl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      in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        if </a:t>
            </a:r>
            <a:r>
              <a:rPr lang="en-US" sz="2000" kern="0" dirty="0" err="1">
                <a:latin typeface="Courier New" pitchFamily="49" charset="0"/>
              </a:rPr>
              <a:t>hd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 &gt; </a:t>
            </a:r>
            <a:r>
              <a:rPr lang="en-US" sz="2000" kern="0" dirty="0" err="1">
                <a:latin typeface="Courier New" pitchFamily="49" charset="0"/>
              </a:rPr>
              <a:t>tl_ans</a:t>
            </a: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        then </a:t>
            </a:r>
            <a:r>
              <a:rPr lang="en-US" sz="2000" kern="0" dirty="0" err="1">
                <a:latin typeface="Courier New" pitchFamily="49" charset="0"/>
              </a:rPr>
              <a:t>hd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   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else </a:t>
            </a:r>
            <a:r>
              <a:rPr lang="en-US" sz="2000" kern="0" dirty="0" err="1">
                <a:latin typeface="Courier New" pitchFamily="49" charset="0"/>
              </a:rPr>
              <a:t>tl_ans</a:t>
            </a: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 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in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 </a:t>
            </a:r>
            <a:r>
              <a:rPr lang="en-US" sz="2000" kern="0" dirty="0">
                <a:latin typeface="Courier New" pitchFamily="49" charset="0"/>
              </a:rPr>
              <a:t>SOME (</a:t>
            </a:r>
            <a:r>
              <a:rPr lang="en-US" sz="2000" kern="0" dirty="0" err="1">
                <a:latin typeface="Courier New" pitchFamily="49" charset="0"/>
              </a:rPr>
              <a:t>max_nonempty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end</a:t>
            </a: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3898348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valuable non-feature: no mutation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Those are all the features you need (and should use) on hw1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Now learn a very important non-feature</a:t>
            </a:r>
          </a:p>
          <a:p>
            <a:pPr lvl="1"/>
            <a:r>
              <a:rPr lang="en-US" dirty="0"/>
              <a:t>Huh?? How could the </a:t>
            </a:r>
            <a:r>
              <a:rPr lang="en-US" i="1" dirty="0"/>
              <a:t>lack</a:t>
            </a:r>
            <a:r>
              <a:rPr lang="en-US" dirty="0"/>
              <a:t> of a feature be important?</a:t>
            </a:r>
          </a:p>
          <a:p>
            <a:pPr lvl="1"/>
            <a:r>
              <a:rPr lang="en-US" dirty="0"/>
              <a:t>When it lets you know things </a:t>
            </a:r>
            <a:r>
              <a:rPr lang="en-US" i="1" dirty="0"/>
              <a:t>other</a:t>
            </a:r>
            <a:r>
              <a:rPr lang="en-US" dirty="0"/>
              <a:t> code will </a:t>
            </a:r>
            <a:r>
              <a:rPr lang="en-US" i="1" dirty="0"/>
              <a:t>not</a:t>
            </a:r>
            <a:r>
              <a:rPr lang="en-US" dirty="0"/>
              <a:t> do with your code and the results your code produces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A major aspect and contribution of functional programming: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solidFill>
                  <a:schemeClr val="accent2"/>
                </a:solidFill>
              </a:rPr>
              <a:t>Not being able to assign to (a.k.a. mutate) variables or parts of tuples and lists</a:t>
            </a:r>
          </a:p>
        </p:txBody>
      </p:sp>
    </p:spTree>
    <p:extLst>
      <p:ext uri="{BB962C8B-B14F-4D97-AF65-F5344CB8AC3E}">
        <p14:creationId xmlns:p14="http://schemas.microsoft.com/office/powerpoint/2010/main" val="955899106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Suppose we had mutation…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3657600"/>
            <a:ext cx="8001000" cy="2667000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US" b="1" dirty="0">
                <a:latin typeface="Courier New" pitchFamily="49" charset="0"/>
              </a:rPr>
              <a:t>z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Would depend on how we implemented </a:t>
            </a:r>
            <a:r>
              <a:rPr lang="en-US" b="1" dirty="0">
                <a:latin typeface="Courier New" pitchFamily="49" charset="0"/>
              </a:rPr>
              <a:t>sort-pair</a:t>
            </a:r>
            <a:endParaRPr lang="en-US" dirty="0"/>
          </a:p>
          <a:p>
            <a:pPr lvl="2"/>
            <a:r>
              <a:rPr lang="en-US" dirty="0"/>
              <a:t>Would have to decide carefully and document</a:t>
            </a:r>
            <a:r>
              <a:rPr lang="en-US" b="1" dirty="0">
                <a:latin typeface="Courier New" pitchFamily="49" charset="0"/>
              </a:rPr>
              <a:t> sort-pair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But without mutation, we can implement “either way”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No code can ever distinguish aliasing vs. identical copies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No need to think about aliasing: focus on other things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Can use aliasing, which saves space, without danger 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28800" y="1447800"/>
            <a:ext cx="5486400" cy="1853012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x '(4 . 3))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y (sort-pair x))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i="1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solidFill>
                  <a:srgbClr val="FF0000"/>
                </a:solidFill>
                <a:latin typeface="Courier New" pitchFamily="49" charset="0"/>
              </a:rPr>
              <a:t>somehow mutate (car x) to hold 5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z (car y))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FF0000"/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987224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vs.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1752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Racket, these two implementations of </a:t>
            </a:r>
            <a:r>
              <a:rPr lang="en-US" b="1" dirty="0">
                <a:latin typeface="Courier New" pitchFamily="49" charset="0"/>
              </a:rPr>
              <a:t>sort-pair</a:t>
            </a:r>
            <a:r>
              <a:rPr lang="en-US" dirty="0"/>
              <a:t> are indistinguishable</a:t>
            </a:r>
          </a:p>
          <a:p>
            <a:pPr lvl="1"/>
            <a:r>
              <a:rPr lang="en-US" dirty="0"/>
              <a:t>But only because tuples are immutable</a:t>
            </a:r>
          </a:p>
          <a:p>
            <a:pPr lvl="1"/>
            <a:r>
              <a:rPr lang="en-US" dirty="0"/>
              <a:t>The first is better style: simpler and avoids making a new pair in the then-branch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600200" y="2819400"/>
            <a:ext cx="5943600" cy="2895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(sort-pair pair)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(if (&gt; (car pair)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pair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(cons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pair) (car pair))))</a:t>
            </a:r>
            <a:b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</a:b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(sort-pair pair)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(if (&gt; (car pair)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(cons (car pair)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pair))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(cons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pair) (car pair))))</a:t>
            </a:r>
          </a:p>
        </p:txBody>
      </p:sp>
    </p:spTree>
    <p:extLst>
      <p:ext uri="{BB962C8B-B14F-4D97-AF65-F5344CB8AC3E}">
        <p14:creationId xmlns:p14="http://schemas.microsoft.com/office/powerpoint/2010/main" val="205193243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empty list is a value: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general, a list of values is a value; elements are separated by spaces: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</a:t>
            </a:r>
            <a:r>
              <a:rPr lang="en-US" b="1" dirty="0">
                <a:latin typeface="Courier New" pitchFamily="49" charset="0"/>
              </a:rPr>
              <a:t>e1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v1 </a:t>
            </a:r>
            <a:r>
              <a:rPr lang="en-US" dirty="0"/>
              <a:t>and </a:t>
            </a:r>
            <a:r>
              <a:rPr lang="en-US" b="1" dirty="0">
                <a:latin typeface="Courier New" pitchFamily="49" charset="0"/>
              </a:rPr>
              <a:t>e2 </a:t>
            </a:r>
            <a:r>
              <a:rPr lang="en-US" dirty="0"/>
              <a:t>evaluates to a list </a:t>
            </a:r>
            <a:r>
              <a:rPr lang="en-US" b="1" dirty="0">
                <a:latin typeface="Courier New" pitchFamily="49" charset="0"/>
              </a:rPr>
              <a:t>(v2 v3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</a:t>
            </a:r>
            <a:r>
              <a:rPr lang="en-US" dirty="0"/>
              <a:t>, then </a:t>
            </a:r>
            <a:r>
              <a:rPr lang="en-US" b="1" dirty="0">
                <a:latin typeface="Courier New" pitchFamily="49" charset="0"/>
              </a:rPr>
              <a:t>(cons e1 e2)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(v v1 v2 v3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</a:t>
            </a:r>
          </a:p>
          <a:p>
            <a:pPr lvl="1"/>
            <a:r>
              <a:rPr lang="en-US" dirty="0"/>
              <a:t>Key to remember: If </a:t>
            </a:r>
            <a:r>
              <a:rPr lang="en-US" b="1" dirty="0">
                <a:latin typeface="Courier New" pitchFamily="49" charset="0"/>
              </a:rPr>
              <a:t>e2</a:t>
            </a:r>
            <a:r>
              <a:rPr lang="en-US" dirty="0"/>
              <a:t> is a list, then </a:t>
            </a:r>
            <a:r>
              <a:rPr lang="en-US" b="1" dirty="0">
                <a:latin typeface="Courier New" pitchFamily="49" charset="0"/>
              </a:rPr>
              <a:t>cons </a:t>
            </a:r>
            <a:r>
              <a:rPr lang="en-US" dirty="0"/>
              <a:t>makes a new list with </a:t>
            </a:r>
            <a:r>
              <a:rPr lang="en-US" b="1" dirty="0">
                <a:latin typeface="Courier New" pitchFamily="49" charset="0"/>
              </a:rPr>
              <a:t>e1 </a:t>
            </a:r>
            <a:r>
              <a:rPr lang="en-US" dirty="0"/>
              <a:t>at the front.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191000" y="1066800"/>
            <a:ext cx="762000" cy="457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'</a:t>
            </a:r>
            <a:r>
              <a:rPr lang="en-US" sz="2000" kern="0" dirty="0">
                <a:latin typeface="Courier New" pitchFamily="49" charset="0"/>
              </a:rPr>
              <a:t>()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200400" y="2590800"/>
            <a:ext cx="25146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algn="ctr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'</a:t>
            </a:r>
            <a:r>
              <a:rPr lang="en-US" sz="2000" kern="0" dirty="0">
                <a:latin typeface="Courier New" pitchFamily="49" charset="0"/>
              </a:rPr>
              <a:t>(v1 v2 ... </a:t>
            </a:r>
            <a:r>
              <a:rPr lang="en-US" sz="2000" kern="0" dirty="0" err="1">
                <a:latin typeface="Courier New" pitchFamily="49" charset="0"/>
              </a:rPr>
              <a:t>vn</a:t>
            </a:r>
            <a:r>
              <a:rPr lang="en-US" sz="2000" kern="0" dirty="0">
                <a:latin typeface="Courier New" pitchFamily="49" charset="0"/>
              </a:rPr>
              <a:t>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30804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  <p:bldP spid="8" grpId="0" uiExpan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even better 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1295400"/>
            <a:ext cx="7848600" cy="2133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(my-append lst1 lst2)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(if (null? lst1)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	lst2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		(cons (car lst1) (append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lst1) lst2))))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x '(2 4))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y '(5 3 0))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z (append x y))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grpSp>
        <p:nvGrpSpPr>
          <p:cNvPr id="9" name="Group 8"/>
          <p:cNvGrpSpPr>
            <a:grpSpLocks/>
          </p:cNvGrpSpPr>
          <p:nvPr/>
        </p:nvGrpSpPr>
        <p:grpSpPr bwMode="auto">
          <a:xfrm>
            <a:off x="2483768" y="3609088"/>
            <a:ext cx="830729" cy="271551"/>
            <a:chOff x="912" y="864"/>
            <a:chExt cx="768" cy="336"/>
          </a:xfrm>
        </p:grpSpPr>
        <p:sp>
          <p:nvSpPr>
            <p:cNvPr id="104" name="Rectangle 4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5" name="Line 5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0" name="Group 9"/>
          <p:cNvGrpSpPr>
            <a:grpSpLocks/>
          </p:cNvGrpSpPr>
          <p:nvPr/>
        </p:nvGrpSpPr>
        <p:grpSpPr bwMode="auto">
          <a:xfrm>
            <a:off x="3574099" y="3609088"/>
            <a:ext cx="830729" cy="271551"/>
            <a:chOff x="912" y="864"/>
            <a:chExt cx="768" cy="336"/>
          </a:xfrm>
        </p:grpSpPr>
        <p:sp>
          <p:nvSpPr>
            <p:cNvPr id="102" name="Rectangle 10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3" name="Line 11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1" name="Group 10"/>
          <p:cNvGrpSpPr>
            <a:grpSpLocks/>
          </p:cNvGrpSpPr>
          <p:nvPr/>
        </p:nvGrpSpPr>
        <p:grpSpPr bwMode="auto">
          <a:xfrm>
            <a:off x="2483768" y="4035812"/>
            <a:ext cx="830729" cy="271551"/>
            <a:chOff x="912" y="864"/>
            <a:chExt cx="768" cy="336"/>
          </a:xfrm>
        </p:grpSpPr>
        <p:sp>
          <p:nvSpPr>
            <p:cNvPr id="100" name="Rectangle 99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101" name="Line 14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2" name="Group 11"/>
          <p:cNvGrpSpPr>
            <a:grpSpLocks/>
          </p:cNvGrpSpPr>
          <p:nvPr/>
        </p:nvGrpSpPr>
        <p:grpSpPr bwMode="auto">
          <a:xfrm>
            <a:off x="3574099" y="4035812"/>
            <a:ext cx="830729" cy="271551"/>
            <a:chOff x="912" y="864"/>
            <a:chExt cx="768" cy="336"/>
          </a:xfrm>
        </p:grpSpPr>
        <p:sp>
          <p:nvSpPr>
            <p:cNvPr id="98" name="Rectangle 97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9" name="Line 17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3" name="Group 12"/>
          <p:cNvGrpSpPr>
            <a:grpSpLocks/>
          </p:cNvGrpSpPr>
          <p:nvPr/>
        </p:nvGrpSpPr>
        <p:grpSpPr bwMode="auto">
          <a:xfrm>
            <a:off x="4612510" y="4035812"/>
            <a:ext cx="830729" cy="271551"/>
            <a:chOff x="912" y="864"/>
            <a:chExt cx="768" cy="336"/>
          </a:xfrm>
        </p:grpSpPr>
        <p:sp>
          <p:nvSpPr>
            <p:cNvPr id="96" name="Rectangle 9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7" name="Line 20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4" name="Group 24"/>
          <p:cNvGrpSpPr>
            <a:grpSpLocks/>
          </p:cNvGrpSpPr>
          <p:nvPr/>
        </p:nvGrpSpPr>
        <p:grpSpPr bwMode="auto">
          <a:xfrm>
            <a:off x="2483768" y="4462535"/>
            <a:ext cx="830729" cy="271551"/>
            <a:chOff x="912" y="864"/>
            <a:chExt cx="768" cy="336"/>
          </a:xfrm>
        </p:grpSpPr>
        <p:sp>
          <p:nvSpPr>
            <p:cNvPr id="94" name="Rectangle 2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5" name="Line 2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15" name="Group 27"/>
          <p:cNvGrpSpPr>
            <a:grpSpLocks/>
          </p:cNvGrpSpPr>
          <p:nvPr/>
        </p:nvGrpSpPr>
        <p:grpSpPr bwMode="auto">
          <a:xfrm>
            <a:off x="3574099" y="4462535"/>
            <a:ext cx="830729" cy="271551"/>
            <a:chOff x="912" y="864"/>
            <a:chExt cx="768" cy="336"/>
          </a:xfrm>
        </p:grpSpPr>
        <p:sp>
          <p:nvSpPr>
            <p:cNvPr id="92" name="Rectangle 2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3" name="Line 2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16" name="Text Box 30"/>
          <p:cNvSpPr txBox="1">
            <a:spLocks noChangeArrowheads="1"/>
          </p:cNvSpPr>
          <p:nvPr/>
        </p:nvSpPr>
        <p:spPr bwMode="auto">
          <a:xfrm>
            <a:off x="1499721" y="3567151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x</a:t>
            </a:r>
          </a:p>
        </p:txBody>
      </p:sp>
      <p:sp>
        <p:nvSpPr>
          <p:cNvPr id="17" name="Text Box 31"/>
          <p:cNvSpPr txBox="1">
            <a:spLocks noChangeArrowheads="1"/>
          </p:cNvSpPr>
          <p:nvPr/>
        </p:nvSpPr>
        <p:spPr bwMode="auto">
          <a:xfrm>
            <a:off x="1499721" y="3955081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y</a:t>
            </a:r>
          </a:p>
        </p:txBody>
      </p:sp>
      <p:sp>
        <p:nvSpPr>
          <p:cNvPr id="18" name="Text Box 32"/>
          <p:cNvSpPr txBox="1">
            <a:spLocks noChangeArrowheads="1"/>
          </p:cNvSpPr>
          <p:nvPr/>
        </p:nvSpPr>
        <p:spPr bwMode="auto">
          <a:xfrm>
            <a:off x="1499721" y="4420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z</a:t>
            </a:r>
          </a:p>
        </p:txBody>
      </p:sp>
      <p:sp>
        <p:nvSpPr>
          <p:cNvPr id="19" name="Text Box 33"/>
          <p:cNvSpPr txBox="1">
            <a:spLocks noChangeArrowheads="1"/>
          </p:cNvSpPr>
          <p:nvPr/>
        </p:nvSpPr>
        <p:spPr bwMode="auto">
          <a:xfrm>
            <a:off x="2587608" y="35052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20" name="Text Box 34"/>
          <p:cNvSpPr txBox="1">
            <a:spLocks noChangeArrowheads="1"/>
          </p:cNvSpPr>
          <p:nvPr/>
        </p:nvSpPr>
        <p:spPr bwMode="auto">
          <a:xfrm>
            <a:off x="3626020" y="35052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21" name="Line 35"/>
          <p:cNvSpPr>
            <a:spLocks noChangeShapeType="1"/>
          </p:cNvSpPr>
          <p:nvPr/>
        </p:nvSpPr>
        <p:spPr bwMode="auto">
          <a:xfrm flipV="1">
            <a:off x="4041384" y="3647881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2" name="Line 36"/>
          <p:cNvSpPr>
            <a:spLocks noChangeShapeType="1"/>
          </p:cNvSpPr>
          <p:nvPr/>
        </p:nvSpPr>
        <p:spPr bwMode="auto">
          <a:xfrm>
            <a:off x="3210656" y="376426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3" name="Line 37"/>
          <p:cNvSpPr>
            <a:spLocks noChangeShapeType="1"/>
          </p:cNvSpPr>
          <p:nvPr/>
        </p:nvSpPr>
        <p:spPr bwMode="auto">
          <a:xfrm>
            <a:off x="3210656" y="419098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4" name="Line 38"/>
          <p:cNvSpPr>
            <a:spLocks noChangeShapeType="1"/>
          </p:cNvSpPr>
          <p:nvPr/>
        </p:nvSpPr>
        <p:spPr bwMode="auto">
          <a:xfrm>
            <a:off x="4249067" y="419098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5" name="Text Box 39"/>
          <p:cNvSpPr txBox="1">
            <a:spLocks noChangeArrowheads="1"/>
          </p:cNvSpPr>
          <p:nvPr/>
        </p:nvSpPr>
        <p:spPr bwMode="auto">
          <a:xfrm>
            <a:off x="2587608" y="39624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5</a:t>
            </a:r>
          </a:p>
        </p:txBody>
      </p:sp>
      <p:sp>
        <p:nvSpPr>
          <p:cNvPr id="26" name="Text Box 40"/>
          <p:cNvSpPr txBox="1">
            <a:spLocks noChangeArrowheads="1"/>
          </p:cNvSpPr>
          <p:nvPr/>
        </p:nvSpPr>
        <p:spPr bwMode="auto">
          <a:xfrm>
            <a:off x="3626020" y="39624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3</a:t>
            </a:r>
          </a:p>
        </p:txBody>
      </p:sp>
      <p:sp>
        <p:nvSpPr>
          <p:cNvPr id="27" name="Text Box 41"/>
          <p:cNvSpPr txBox="1">
            <a:spLocks noChangeArrowheads="1"/>
          </p:cNvSpPr>
          <p:nvPr/>
        </p:nvSpPr>
        <p:spPr bwMode="auto">
          <a:xfrm>
            <a:off x="4716352" y="39624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0</a:t>
            </a:r>
          </a:p>
        </p:txBody>
      </p:sp>
      <p:sp>
        <p:nvSpPr>
          <p:cNvPr id="28" name="Line 42"/>
          <p:cNvSpPr>
            <a:spLocks noChangeShapeType="1"/>
          </p:cNvSpPr>
          <p:nvPr/>
        </p:nvSpPr>
        <p:spPr bwMode="auto">
          <a:xfrm flipV="1">
            <a:off x="5079795" y="4074604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29" name="Text Box 43"/>
          <p:cNvSpPr txBox="1">
            <a:spLocks noChangeArrowheads="1"/>
          </p:cNvSpPr>
          <p:nvPr/>
        </p:nvSpPr>
        <p:spPr bwMode="auto">
          <a:xfrm>
            <a:off x="2587608" y="4419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30" name="Text Box 44"/>
          <p:cNvSpPr txBox="1">
            <a:spLocks noChangeArrowheads="1"/>
          </p:cNvSpPr>
          <p:nvPr/>
        </p:nvSpPr>
        <p:spPr bwMode="auto">
          <a:xfrm>
            <a:off x="3677940" y="4419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4</a:t>
            </a:r>
          </a:p>
        </p:txBody>
      </p:sp>
      <p:sp>
        <p:nvSpPr>
          <p:cNvPr id="31" name="Line 45"/>
          <p:cNvSpPr>
            <a:spLocks noChangeShapeType="1"/>
          </p:cNvSpPr>
          <p:nvPr/>
        </p:nvSpPr>
        <p:spPr bwMode="auto">
          <a:xfrm>
            <a:off x="3210656" y="4617707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32" name="Line 49"/>
          <p:cNvSpPr>
            <a:spLocks noChangeShapeType="1"/>
          </p:cNvSpPr>
          <p:nvPr/>
        </p:nvSpPr>
        <p:spPr bwMode="auto">
          <a:xfrm flipH="1" flipV="1">
            <a:off x="2691450" y="4343400"/>
            <a:ext cx="1499550" cy="228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grpSp>
        <p:nvGrpSpPr>
          <p:cNvPr id="33" name="Group 51"/>
          <p:cNvGrpSpPr>
            <a:grpSpLocks/>
          </p:cNvGrpSpPr>
          <p:nvPr/>
        </p:nvGrpSpPr>
        <p:grpSpPr bwMode="auto">
          <a:xfrm>
            <a:off x="2445897" y="5199602"/>
            <a:ext cx="830729" cy="271551"/>
            <a:chOff x="912" y="864"/>
            <a:chExt cx="768" cy="336"/>
          </a:xfrm>
        </p:grpSpPr>
        <p:sp>
          <p:nvSpPr>
            <p:cNvPr id="90" name="Rectangle 52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91" name="Line 53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4" name="Group 54"/>
          <p:cNvGrpSpPr>
            <a:grpSpLocks/>
          </p:cNvGrpSpPr>
          <p:nvPr/>
        </p:nvGrpSpPr>
        <p:grpSpPr bwMode="auto">
          <a:xfrm>
            <a:off x="3536229" y="5199602"/>
            <a:ext cx="830729" cy="271551"/>
            <a:chOff x="912" y="864"/>
            <a:chExt cx="768" cy="336"/>
          </a:xfrm>
        </p:grpSpPr>
        <p:sp>
          <p:nvSpPr>
            <p:cNvPr id="88" name="Rectangle 5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9" name="Line 5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5" name="Group 57"/>
          <p:cNvGrpSpPr>
            <a:grpSpLocks/>
          </p:cNvGrpSpPr>
          <p:nvPr/>
        </p:nvGrpSpPr>
        <p:grpSpPr bwMode="auto">
          <a:xfrm>
            <a:off x="2445897" y="5626325"/>
            <a:ext cx="830729" cy="271551"/>
            <a:chOff x="912" y="864"/>
            <a:chExt cx="768" cy="336"/>
          </a:xfrm>
        </p:grpSpPr>
        <p:sp>
          <p:nvSpPr>
            <p:cNvPr id="86" name="Rectangle 5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7" name="Line 5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6" name="Group 60"/>
          <p:cNvGrpSpPr>
            <a:grpSpLocks/>
          </p:cNvGrpSpPr>
          <p:nvPr/>
        </p:nvGrpSpPr>
        <p:grpSpPr bwMode="auto">
          <a:xfrm>
            <a:off x="3536229" y="5626325"/>
            <a:ext cx="830729" cy="271551"/>
            <a:chOff x="912" y="864"/>
            <a:chExt cx="768" cy="336"/>
          </a:xfrm>
        </p:grpSpPr>
        <p:sp>
          <p:nvSpPr>
            <p:cNvPr id="84" name="Rectangle 6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5" name="Line 62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7" name="Group 63"/>
          <p:cNvGrpSpPr>
            <a:grpSpLocks/>
          </p:cNvGrpSpPr>
          <p:nvPr/>
        </p:nvGrpSpPr>
        <p:grpSpPr bwMode="auto">
          <a:xfrm>
            <a:off x="4574639" y="5626325"/>
            <a:ext cx="830729" cy="271551"/>
            <a:chOff x="912" y="864"/>
            <a:chExt cx="768" cy="336"/>
          </a:xfrm>
        </p:grpSpPr>
        <p:sp>
          <p:nvSpPr>
            <p:cNvPr id="82" name="Rectangle 64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3" name="Line 65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8" name="Group 66"/>
          <p:cNvGrpSpPr>
            <a:grpSpLocks/>
          </p:cNvGrpSpPr>
          <p:nvPr/>
        </p:nvGrpSpPr>
        <p:grpSpPr bwMode="auto">
          <a:xfrm>
            <a:off x="2445897" y="6053049"/>
            <a:ext cx="830729" cy="271551"/>
            <a:chOff x="912" y="864"/>
            <a:chExt cx="768" cy="336"/>
          </a:xfrm>
        </p:grpSpPr>
        <p:sp>
          <p:nvSpPr>
            <p:cNvPr id="80" name="Rectangle 67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81" name="Line 68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39" name="Group 69"/>
          <p:cNvGrpSpPr>
            <a:grpSpLocks/>
          </p:cNvGrpSpPr>
          <p:nvPr/>
        </p:nvGrpSpPr>
        <p:grpSpPr bwMode="auto">
          <a:xfrm>
            <a:off x="3536229" y="6053049"/>
            <a:ext cx="830729" cy="271551"/>
            <a:chOff x="912" y="864"/>
            <a:chExt cx="768" cy="336"/>
          </a:xfrm>
        </p:grpSpPr>
        <p:sp>
          <p:nvSpPr>
            <p:cNvPr id="78" name="Rectangle 70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9" name="Line 71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40" name="Text Box 72"/>
          <p:cNvSpPr txBox="1">
            <a:spLocks noChangeArrowheads="1"/>
          </p:cNvSpPr>
          <p:nvPr/>
        </p:nvSpPr>
        <p:spPr bwMode="auto">
          <a:xfrm>
            <a:off x="1447800" y="51825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x</a:t>
            </a:r>
          </a:p>
        </p:txBody>
      </p:sp>
      <p:sp>
        <p:nvSpPr>
          <p:cNvPr id="41" name="Text Box 73"/>
          <p:cNvSpPr txBox="1">
            <a:spLocks noChangeArrowheads="1"/>
          </p:cNvSpPr>
          <p:nvPr/>
        </p:nvSpPr>
        <p:spPr bwMode="auto">
          <a:xfrm>
            <a:off x="1447800" y="5555282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y</a:t>
            </a:r>
          </a:p>
        </p:txBody>
      </p:sp>
      <p:sp>
        <p:nvSpPr>
          <p:cNvPr id="42" name="Text Box 74"/>
          <p:cNvSpPr txBox="1">
            <a:spLocks noChangeArrowheads="1"/>
          </p:cNvSpPr>
          <p:nvPr/>
        </p:nvSpPr>
        <p:spPr bwMode="auto">
          <a:xfrm>
            <a:off x="1447800" y="6020798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z</a:t>
            </a:r>
          </a:p>
        </p:txBody>
      </p:sp>
      <p:sp>
        <p:nvSpPr>
          <p:cNvPr id="43" name="Text Box 75"/>
          <p:cNvSpPr txBox="1">
            <a:spLocks noChangeArrowheads="1"/>
          </p:cNvSpPr>
          <p:nvPr/>
        </p:nvSpPr>
        <p:spPr bwMode="auto">
          <a:xfrm>
            <a:off x="2549739" y="51054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2</a:t>
            </a:r>
          </a:p>
        </p:txBody>
      </p:sp>
      <p:sp>
        <p:nvSpPr>
          <p:cNvPr id="44" name="Text Box 76"/>
          <p:cNvSpPr txBox="1">
            <a:spLocks noChangeArrowheads="1"/>
          </p:cNvSpPr>
          <p:nvPr/>
        </p:nvSpPr>
        <p:spPr bwMode="auto">
          <a:xfrm>
            <a:off x="3588149" y="51054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45" name="Line 77"/>
          <p:cNvSpPr>
            <a:spLocks noChangeShapeType="1"/>
          </p:cNvSpPr>
          <p:nvPr/>
        </p:nvSpPr>
        <p:spPr bwMode="auto">
          <a:xfrm flipV="1">
            <a:off x="4003514" y="5238396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6" name="Line 78"/>
          <p:cNvSpPr>
            <a:spLocks noChangeShapeType="1"/>
          </p:cNvSpPr>
          <p:nvPr/>
        </p:nvSpPr>
        <p:spPr bwMode="auto">
          <a:xfrm>
            <a:off x="3172785" y="5354774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7" name="Line 79"/>
          <p:cNvSpPr>
            <a:spLocks noChangeShapeType="1"/>
          </p:cNvSpPr>
          <p:nvPr/>
        </p:nvSpPr>
        <p:spPr bwMode="auto">
          <a:xfrm>
            <a:off x="3172785" y="578149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8" name="Line 80"/>
          <p:cNvSpPr>
            <a:spLocks noChangeShapeType="1"/>
          </p:cNvSpPr>
          <p:nvPr/>
        </p:nvSpPr>
        <p:spPr bwMode="auto">
          <a:xfrm>
            <a:off x="4211196" y="578149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49" name="Text Box 81"/>
          <p:cNvSpPr txBox="1">
            <a:spLocks noChangeArrowheads="1"/>
          </p:cNvSpPr>
          <p:nvPr/>
        </p:nvSpPr>
        <p:spPr bwMode="auto">
          <a:xfrm>
            <a:off x="2549739" y="5562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5</a:t>
            </a:r>
          </a:p>
        </p:txBody>
      </p:sp>
      <p:sp>
        <p:nvSpPr>
          <p:cNvPr id="50" name="Text Box 82"/>
          <p:cNvSpPr txBox="1">
            <a:spLocks noChangeArrowheads="1"/>
          </p:cNvSpPr>
          <p:nvPr/>
        </p:nvSpPr>
        <p:spPr bwMode="auto">
          <a:xfrm>
            <a:off x="3588149" y="55626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3</a:t>
            </a:r>
          </a:p>
        </p:txBody>
      </p:sp>
      <p:sp>
        <p:nvSpPr>
          <p:cNvPr id="51" name="Text Box 83"/>
          <p:cNvSpPr txBox="1">
            <a:spLocks noChangeArrowheads="1"/>
          </p:cNvSpPr>
          <p:nvPr/>
        </p:nvSpPr>
        <p:spPr bwMode="auto">
          <a:xfrm>
            <a:off x="4678481" y="55626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0</a:t>
            </a:r>
          </a:p>
        </p:txBody>
      </p:sp>
      <p:sp>
        <p:nvSpPr>
          <p:cNvPr id="52" name="Line 84"/>
          <p:cNvSpPr>
            <a:spLocks noChangeShapeType="1"/>
          </p:cNvSpPr>
          <p:nvPr/>
        </p:nvSpPr>
        <p:spPr bwMode="auto">
          <a:xfrm flipV="1">
            <a:off x="5041924" y="5665119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53" name="Text Box 85"/>
          <p:cNvSpPr txBox="1">
            <a:spLocks noChangeArrowheads="1"/>
          </p:cNvSpPr>
          <p:nvPr/>
        </p:nvSpPr>
        <p:spPr bwMode="auto">
          <a:xfrm>
            <a:off x="2549739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2</a:t>
            </a:r>
          </a:p>
        </p:txBody>
      </p:sp>
      <p:sp>
        <p:nvSpPr>
          <p:cNvPr id="54" name="Text Box 86"/>
          <p:cNvSpPr txBox="1">
            <a:spLocks noChangeArrowheads="1"/>
          </p:cNvSpPr>
          <p:nvPr/>
        </p:nvSpPr>
        <p:spPr bwMode="auto">
          <a:xfrm>
            <a:off x="3640070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4</a:t>
            </a:r>
          </a:p>
        </p:txBody>
      </p:sp>
      <p:sp>
        <p:nvSpPr>
          <p:cNvPr id="55" name="Line 87"/>
          <p:cNvSpPr>
            <a:spLocks noChangeShapeType="1"/>
          </p:cNvSpPr>
          <p:nvPr/>
        </p:nvSpPr>
        <p:spPr bwMode="auto">
          <a:xfrm>
            <a:off x="3172785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grpSp>
        <p:nvGrpSpPr>
          <p:cNvPr id="56" name="Group 104"/>
          <p:cNvGrpSpPr>
            <a:grpSpLocks/>
          </p:cNvGrpSpPr>
          <p:nvPr/>
        </p:nvGrpSpPr>
        <p:grpSpPr bwMode="auto">
          <a:xfrm>
            <a:off x="4574639" y="6053049"/>
            <a:ext cx="830729" cy="271551"/>
            <a:chOff x="912" y="864"/>
            <a:chExt cx="768" cy="336"/>
          </a:xfrm>
        </p:grpSpPr>
        <p:sp>
          <p:nvSpPr>
            <p:cNvPr id="76" name="Rectangle 105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7" name="Line 106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57" name="Group 107"/>
          <p:cNvGrpSpPr>
            <a:grpSpLocks/>
          </p:cNvGrpSpPr>
          <p:nvPr/>
        </p:nvGrpSpPr>
        <p:grpSpPr bwMode="auto">
          <a:xfrm>
            <a:off x="5664971" y="6053049"/>
            <a:ext cx="830729" cy="271551"/>
            <a:chOff x="912" y="864"/>
            <a:chExt cx="768" cy="336"/>
          </a:xfrm>
        </p:grpSpPr>
        <p:sp>
          <p:nvSpPr>
            <p:cNvPr id="74" name="Rectangle 108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5" name="Line 109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grpSp>
        <p:nvGrpSpPr>
          <p:cNvPr id="58" name="Group 110"/>
          <p:cNvGrpSpPr>
            <a:grpSpLocks/>
          </p:cNvGrpSpPr>
          <p:nvPr/>
        </p:nvGrpSpPr>
        <p:grpSpPr bwMode="auto">
          <a:xfrm>
            <a:off x="6703382" y="6053049"/>
            <a:ext cx="830729" cy="271551"/>
            <a:chOff x="912" y="864"/>
            <a:chExt cx="768" cy="336"/>
          </a:xfrm>
        </p:grpSpPr>
        <p:sp>
          <p:nvSpPr>
            <p:cNvPr id="72" name="Rectangle 111"/>
            <p:cNvSpPr>
              <a:spLocks noChangeArrowheads="1"/>
            </p:cNvSpPr>
            <p:nvPr/>
          </p:nvSpPr>
          <p:spPr bwMode="auto">
            <a:xfrm>
              <a:off x="912" y="864"/>
              <a:ext cx="768" cy="336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800"/>
            </a:p>
          </p:txBody>
        </p:sp>
        <p:sp>
          <p:nvSpPr>
            <p:cNvPr id="73" name="Line 112"/>
            <p:cNvSpPr>
              <a:spLocks noChangeShapeType="1"/>
            </p:cNvSpPr>
            <p:nvPr/>
          </p:nvSpPr>
          <p:spPr bwMode="auto">
            <a:xfrm>
              <a:off x="1296" y="864"/>
              <a:ext cx="1" cy="336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800"/>
            </a:p>
          </p:txBody>
        </p:sp>
      </p:grpSp>
      <p:sp>
        <p:nvSpPr>
          <p:cNvPr id="59" name="Line 113"/>
          <p:cNvSpPr>
            <a:spLocks noChangeShapeType="1"/>
          </p:cNvSpPr>
          <p:nvPr/>
        </p:nvSpPr>
        <p:spPr bwMode="auto">
          <a:xfrm>
            <a:off x="5301527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0" name="Line 114"/>
          <p:cNvSpPr>
            <a:spLocks noChangeShapeType="1"/>
          </p:cNvSpPr>
          <p:nvPr/>
        </p:nvSpPr>
        <p:spPr bwMode="auto">
          <a:xfrm>
            <a:off x="6339938" y="6208221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1" name="Text Box 115"/>
          <p:cNvSpPr txBox="1">
            <a:spLocks noChangeArrowheads="1"/>
          </p:cNvSpPr>
          <p:nvPr/>
        </p:nvSpPr>
        <p:spPr bwMode="auto">
          <a:xfrm>
            <a:off x="4678481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 dirty="0">
                <a:latin typeface="Courier New" pitchFamily="49" charset="0"/>
              </a:rPr>
              <a:t>5</a:t>
            </a:r>
          </a:p>
        </p:txBody>
      </p:sp>
      <p:sp>
        <p:nvSpPr>
          <p:cNvPr id="62" name="Text Box 116"/>
          <p:cNvSpPr txBox="1">
            <a:spLocks noChangeArrowheads="1"/>
          </p:cNvSpPr>
          <p:nvPr/>
        </p:nvSpPr>
        <p:spPr bwMode="auto">
          <a:xfrm>
            <a:off x="5716892" y="6019800"/>
            <a:ext cx="274052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3</a:t>
            </a:r>
          </a:p>
        </p:txBody>
      </p:sp>
      <p:sp>
        <p:nvSpPr>
          <p:cNvPr id="63" name="Text Box 117"/>
          <p:cNvSpPr txBox="1">
            <a:spLocks noChangeArrowheads="1"/>
          </p:cNvSpPr>
          <p:nvPr/>
        </p:nvSpPr>
        <p:spPr bwMode="auto">
          <a:xfrm>
            <a:off x="6807223" y="6019800"/>
            <a:ext cx="281237" cy="227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1800" b="1">
                <a:latin typeface="Courier New" pitchFamily="49" charset="0"/>
              </a:rPr>
              <a:t>0</a:t>
            </a:r>
          </a:p>
        </p:txBody>
      </p:sp>
      <p:sp>
        <p:nvSpPr>
          <p:cNvPr id="64" name="Line 118"/>
          <p:cNvSpPr>
            <a:spLocks noChangeShapeType="1"/>
          </p:cNvSpPr>
          <p:nvPr/>
        </p:nvSpPr>
        <p:spPr bwMode="auto">
          <a:xfrm flipV="1">
            <a:off x="7170667" y="6091842"/>
            <a:ext cx="311524" cy="19396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5" name="Line 119"/>
          <p:cNvSpPr>
            <a:spLocks noChangeShapeType="1"/>
          </p:cNvSpPr>
          <p:nvPr/>
        </p:nvSpPr>
        <p:spPr bwMode="auto">
          <a:xfrm>
            <a:off x="4211196" y="6169428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6" name="Line 45"/>
          <p:cNvSpPr>
            <a:spLocks noChangeShapeType="1"/>
          </p:cNvSpPr>
          <p:nvPr/>
        </p:nvSpPr>
        <p:spPr bwMode="auto">
          <a:xfrm>
            <a:off x="1901036" y="4642175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7" name="Line 45"/>
          <p:cNvSpPr>
            <a:spLocks noChangeShapeType="1"/>
          </p:cNvSpPr>
          <p:nvPr/>
        </p:nvSpPr>
        <p:spPr bwMode="auto">
          <a:xfrm>
            <a:off x="1901036" y="417259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8" name="Line 45"/>
          <p:cNvSpPr>
            <a:spLocks noChangeShapeType="1"/>
          </p:cNvSpPr>
          <p:nvPr/>
        </p:nvSpPr>
        <p:spPr bwMode="auto">
          <a:xfrm>
            <a:off x="1901036" y="3749963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69" name="Line 45"/>
          <p:cNvSpPr>
            <a:spLocks noChangeShapeType="1"/>
          </p:cNvSpPr>
          <p:nvPr/>
        </p:nvSpPr>
        <p:spPr bwMode="auto">
          <a:xfrm>
            <a:off x="1901036" y="6238765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70" name="Line 45"/>
          <p:cNvSpPr>
            <a:spLocks noChangeShapeType="1"/>
          </p:cNvSpPr>
          <p:nvPr/>
        </p:nvSpPr>
        <p:spPr bwMode="auto">
          <a:xfrm>
            <a:off x="1901036" y="5769180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71" name="Line 45"/>
          <p:cNvSpPr>
            <a:spLocks noChangeShapeType="1"/>
          </p:cNvSpPr>
          <p:nvPr/>
        </p:nvSpPr>
        <p:spPr bwMode="auto">
          <a:xfrm>
            <a:off x="1901036" y="5346553"/>
            <a:ext cx="363444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800"/>
          </a:p>
        </p:txBody>
      </p:sp>
      <p:sp>
        <p:nvSpPr>
          <p:cNvPr id="106" name="TextBox 105"/>
          <p:cNvSpPr txBox="1"/>
          <p:nvPr/>
        </p:nvSpPr>
        <p:spPr>
          <a:xfrm>
            <a:off x="574357" y="464820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latin typeface="+mj-lt"/>
              </a:rPr>
              <a:t>or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898957" y="4114800"/>
            <a:ext cx="16666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>
                <a:latin typeface="+mj-lt"/>
              </a:rPr>
              <a:t>(can’t tell, </a:t>
            </a:r>
          </a:p>
          <a:p>
            <a:r>
              <a:rPr lang="en-US" b="0" i="1" dirty="0">
                <a:latin typeface="+mj-lt"/>
              </a:rPr>
              <a:t>but it’s the </a:t>
            </a:r>
          </a:p>
          <a:p>
            <a:r>
              <a:rPr lang="en-US" b="0" i="1" dirty="0">
                <a:latin typeface="+mj-lt"/>
              </a:rPr>
              <a:t>first one)</a:t>
            </a:r>
          </a:p>
        </p:txBody>
      </p:sp>
    </p:spTree>
    <p:extLst>
      <p:ext uri="{BB962C8B-B14F-4D97-AF65-F5344CB8AC3E}">
        <p14:creationId xmlns:p14="http://schemas.microsoft.com/office/powerpoint/2010/main" val="2130759880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Racket vs. C++ on mutable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Racket, we create aliases all the time without thinking about it because it is </a:t>
            </a:r>
            <a:r>
              <a:rPr lang="en-US" i="1" dirty="0"/>
              <a:t>impossible</a:t>
            </a:r>
            <a:r>
              <a:rPr lang="en-US" dirty="0"/>
              <a:t> to tell where there is aliasing</a:t>
            </a:r>
          </a:p>
          <a:p>
            <a:pPr lvl="1"/>
            <a:r>
              <a:rPr lang="en-US" dirty="0"/>
              <a:t>Example: 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is constant time; does not copy rest of the list</a:t>
            </a:r>
          </a:p>
          <a:p>
            <a:pPr lvl="1"/>
            <a:r>
              <a:rPr lang="en-US" dirty="0"/>
              <a:t>So don’t worry and focus on your algorithm</a:t>
            </a:r>
          </a:p>
          <a:p>
            <a:pPr lvl="1"/>
            <a:endParaRPr lang="en-US" dirty="0"/>
          </a:p>
          <a:p>
            <a:r>
              <a:rPr lang="en-US" dirty="0"/>
              <a:t>In C++, we have to think about the implications of mutability, which often forces us to copy manually.</a:t>
            </a:r>
          </a:p>
          <a:p>
            <a:pPr lvl="1"/>
            <a:r>
              <a:rPr lang="en-US" dirty="0"/>
              <a:t>Hence why we have pass by reference </a:t>
            </a:r>
            <a:r>
              <a:rPr lang="en-US" b="1" dirty="0"/>
              <a:t>and</a:t>
            </a:r>
            <a:r>
              <a:rPr lang="en-US" dirty="0"/>
              <a:t> pass by value</a:t>
            </a:r>
          </a:p>
          <a:p>
            <a:pPr lvl="1"/>
            <a:r>
              <a:rPr lang="en-US" dirty="0"/>
              <a:t>And then you have pass by </a:t>
            </a:r>
            <a:r>
              <a:rPr lang="en-US" dirty="0" err="1"/>
              <a:t>const</a:t>
            </a:r>
            <a:r>
              <a:rPr lang="en-US" dirty="0"/>
              <a:t> reference to simulate pass by value but not waste time copying…</a:t>
            </a:r>
          </a:p>
          <a:p>
            <a:pPr lvl="2"/>
            <a:r>
              <a:rPr lang="en-US" dirty="0"/>
              <a:t>e.g., compare(</a:t>
            </a:r>
            <a:r>
              <a:rPr lang="en-US" dirty="0" err="1"/>
              <a:t>const</a:t>
            </a:r>
            <a:r>
              <a:rPr lang="en-US" dirty="0"/>
              <a:t> string&amp; s1, </a:t>
            </a:r>
            <a:r>
              <a:rPr lang="en-US" dirty="0" err="1"/>
              <a:t>const</a:t>
            </a:r>
            <a:r>
              <a:rPr lang="en-US" dirty="0"/>
              <a:t> string&amp; s2)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207683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security nightmare (bad code)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81000" y="1219200"/>
            <a:ext cx="8305800" cy="510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class </a:t>
            </a:r>
            <a:r>
              <a:rPr lang="en-US" sz="2000" kern="0" dirty="0" err="1">
                <a:latin typeface="Courier New" pitchFamily="49" charset="0"/>
              </a:rPr>
              <a:t>ProtectedResource</a:t>
            </a:r>
            <a:r>
              <a:rPr lang="en-US" sz="2000" kern="0" dirty="0">
                <a:latin typeface="Courier New" pitchFamily="49" charset="0"/>
              </a:rPr>
              <a:t> {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private </a:t>
            </a:r>
            <a:r>
              <a:rPr lang="en-US" sz="2000" kern="0" dirty="0">
                <a:latin typeface="Courier New" pitchFamily="49" charset="0"/>
              </a:rPr>
              <a:t>Resource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theResource</a:t>
            </a:r>
            <a:r>
              <a:rPr lang="en-US" sz="2000" kern="0" dirty="0">
                <a:latin typeface="Courier New" pitchFamily="49" charset="0"/>
              </a:rPr>
              <a:t> = ...;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private </a:t>
            </a:r>
            <a:r>
              <a:rPr lang="en-US" sz="2000" kern="0" dirty="0">
                <a:latin typeface="Courier New" pitchFamily="49" charset="0"/>
              </a:rPr>
              <a:t>String[]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allowedUsers</a:t>
            </a:r>
            <a:r>
              <a:rPr lang="en-US" sz="2000" kern="0" dirty="0">
                <a:latin typeface="Courier New" pitchFamily="49" charset="0"/>
              </a:rPr>
              <a:t> = ...;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public </a:t>
            </a:r>
            <a:r>
              <a:rPr lang="en-US" sz="2000" kern="0" dirty="0">
                <a:latin typeface="Courier New" pitchFamily="49" charset="0"/>
              </a:rPr>
              <a:t>String[]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getAllowedUsers</a:t>
            </a:r>
            <a:r>
              <a:rPr lang="en-US" sz="2000" kern="0" dirty="0">
                <a:latin typeface="Courier New" pitchFamily="49" charset="0"/>
              </a:rPr>
              <a:t>() {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return </a:t>
            </a:r>
            <a:r>
              <a:rPr lang="en-US" sz="2000" kern="0" dirty="0" err="1">
                <a:latin typeface="Courier New" pitchFamily="49" charset="0"/>
              </a:rPr>
              <a:t>allowedUsers</a:t>
            </a:r>
            <a:r>
              <a:rPr lang="en-US" sz="2000" kern="0" dirty="0">
                <a:latin typeface="Courier New" pitchFamily="49" charset="0"/>
              </a:rPr>
              <a:t>;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}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public String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currentUser</a:t>
            </a:r>
            <a:r>
              <a:rPr lang="en-US" sz="2000" kern="0" dirty="0">
                <a:latin typeface="Courier New" pitchFamily="49" charset="0"/>
              </a:rPr>
              <a:t>() { ... }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public void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useTheResource</a:t>
            </a:r>
            <a:r>
              <a:rPr lang="en-US" sz="2000" kern="0" dirty="0">
                <a:latin typeface="Courier New" pitchFamily="49" charset="0"/>
              </a:rPr>
              <a:t>() {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for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=0; </a:t>
            </a:r>
            <a:r>
              <a:rPr lang="en-US" sz="2000" kern="0" dirty="0" err="1">
                <a:latin typeface="Courier New" pitchFamily="49" charset="0"/>
              </a:rPr>
              <a:t>i</a:t>
            </a:r>
            <a:r>
              <a:rPr lang="en-US" sz="2000" kern="0" dirty="0">
                <a:latin typeface="Courier New" pitchFamily="49" charset="0"/>
              </a:rPr>
              <a:t> &lt; </a:t>
            </a:r>
            <a:r>
              <a:rPr lang="en-US" sz="2000" kern="0" dirty="0" err="1">
                <a:latin typeface="Courier New" pitchFamily="49" charset="0"/>
              </a:rPr>
              <a:t>allowedUsers.length</a:t>
            </a:r>
            <a:r>
              <a:rPr lang="en-US" sz="2000" kern="0" dirty="0">
                <a:latin typeface="Courier New" pitchFamily="49" charset="0"/>
              </a:rPr>
              <a:t>; </a:t>
            </a:r>
            <a:r>
              <a:rPr lang="en-US" sz="2000" kern="0" dirty="0" err="1">
                <a:latin typeface="Courier New" pitchFamily="49" charset="0"/>
              </a:rPr>
              <a:t>i</a:t>
            </a:r>
            <a:r>
              <a:rPr lang="en-US" sz="2000" kern="0" dirty="0">
                <a:latin typeface="Courier New" pitchFamily="49" charset="0"/>
              </a:rPr>
              <a:t>++) {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if(</a:t>
            </a:r>
            <a:r>
              <a:rPr lang="en-US" sz="2000" kern="0" dirty="0" err="1">
                <a:latin typeface="Courier New" pitchFamily="49" charset="0"/>
              </a:rPr>
              <a:t>currentUser</a:t>
            </a:r>
            <a:r>
              <a:rPr lang="en-US" sz="2000" kern="0" dirty="0">
                <a:latin typeface="Courier New" pitchFamily="49" charset="0"/>
              </a:rPr>
              <a:t>().equals(</a:t>
            </a:r>
            <a:r>
              <a:rPr lang="en-US" sz="2000" kern="0" dirty="0" err="1">
                <a:latin typeface="Courier New" pitchFamily="49" charset="0"/>
              </a:rPr>
              <a:t>allowedUsers</a:t>
            </a:r>
            <a:r>
              <a:rPr lang="en-US" sz="2000" kern="0" dirty="0">
                <a:latin typeface="Courier New" pitchFamily="49" charset="0"/>
              </a:rPr>
              <a:t>[</a:t>
            </a:r>
            <a:r>
              <a:rPr lang="en-US" sz="2000" kern="0" dirty="0" err="1">
                <a:latin typeface="Courier New" pitchFamily="49" charset="0"/>
              </a:rPr>
              <a:t>i</a:t>
            </a:r>
            <a:r>
              <a:rPr lang="en-US" sz="2000" kern="0" dirty="0">
                <a:latin typeface="Courier New" pitchFamily="49" charset="0"/>
              </a:rPr>
              <a:t>])) {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... // access allowed: use it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return;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}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}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throw new </a:t>
            </a:r>
            <a:r>
              <a:rPr lang="en-US" sz="2000" kern="0" dirty="0" err="1">
                <a:latin typeface="Courier New" pitchFamily="49" charset="0"/>
              </a:rPr>
              <a:t>IllegalAccessExcpetion</a:t>
            </a:r>
            <a:r>
              <a:rPr lang="en-US" sz="2000" kern="0" dirty="0">
                <a:latin typeface="Courier New" pitchFamily="49" charset="0"/>
              </a:rPr>
              <a:t>();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}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98360822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to make copies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447800" y="3657600"/>
            <a:ext cx="6324600" cy="1143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public </a:t>
            </a:r>
            <a:r>
              <a:rPr lang="en-US" sz="2000" kern="0" dirty="0">
                <a:latin typeface="Courier New" pitchFamily="49" charset="0"/>
              </a:rPr>
              <a:t>String[]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getAllowedUsers</a:t>
            </a:r>
            <a:r>
              <a:rPr lang="en-US" sz="2000" kern="0" dirty="0">
                <a:latin typeface="Courier New" pitchFamily="49" charset="0"/>
              </a:rPr>
              <a:t>() {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solidFill>
                  <a:srgbClr val="7030A0"/>
                </a:solidFill>
                <a:latin typeface="Courier New" pitchFamily="49" charset="0"/>
              </a:rPr>
              <a:t>      … return a copy of </a:t>
            </a:r>
            <a:r>
              <a:rPr lang="en-US" sz="2000" i="1" kern="0" dirty="0" err="1">
                <a:solidFill>
                  <a:srgbClr val="7030A0"/>
                </a:solidFill>
                <a:latin typeface="Courier New" pitchFamily="49" charset="0"/>
              </a:rPr>
              <a:t>allowedUsers</a:t>
            </a:r>
            <a:r>
              <a:rPr lang="en-US" sz="2000" i="1" kern="0" dirty="0">
                <a:solidFill>
                  <a:srgbClr val="7030A0"/>
                </a:solidFill>
                <a:latin typeface="Courier New" pitchFamily="49" charset="0"/>
              </a:rPr>
              <a:t> …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}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85800" y="3048000"/>
            <a:ext cx="7772400" cy="533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fix: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762000" y="1295400"/>
            <a:ext cx="7772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b="0" dirty="0"/>
              <a:t>The problem:</a:t>
            </a:r>
          </a:p>
        </p:txBody>
      </p:sp>
      <p:sp>
        <p:nvSpPr>
          <p:cNvPr id="11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47800" y="1981200"/>
            <a:ext cx="67818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latin typeface="Courier New" pitchFamily="49" charset="0"/>
              </a:rPr>
              <a:t>p.getAllowedUsers</a:t>
            </a:r>
            <a:r>
              <a:rPr lang="en-US" sz="2000" kern="0" dirty="0">
                <a:latin typeface="Courier New" pitchFamily="49" charset="0"/>
              </a:rPr>
              <a:t>()[0] = </a:t>
            </a:r>
            <a:r>
              <a:rPr lang="en-US" sz="2000" kern="0" dirty="0" err="1">
                <a:latin typeface="Courier New" pitchFamily="49" charset="0"/>
              </a:rPr>
              <a:t>p.currentUser</a:t>
            </a:r>
            <a:r>
              <a:rPr lang="en-US" sz="2000" kern="0" dirty="0">
                <a:latin typeface="Courier New" pitchFamily="49" charset="0"/>
              </a:rPr>
              <a:t>();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latin typeface="Courier New" pitchFamily="49" charset="0"/>
              </a:rPr>
              <a:t>p.useTheResource</a:t>
            </a:r>
            <a:r>
              <a:rPr lang="en-US" sz="2000" kern="0" dirty="0">
                <a:latin typeface="Courier New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2949516152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pitchFamily="49" charset="0"/>
              </a:rPr>
              <a:t>(null? e)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#t </a:t>
            </a:r>
            <a:r>
              <a:rPr lang="en-US" dirty="0"/>
              <a:t>if and only 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'()</a:t>
            </a:r>
            <a:r>
              <a:rPr lang="en-US" b="1" dirty="0"/>
              <a:t>.</a:t>
            </a:r>
            <a:endParaRPr lang="en-US" dirty="0"/>
          </a:p>
          <a:p>
            <a:endParaRPr lang="en-US" dirty="0"/>
          </a:p>
          <a:p>
            <a:r>
              <a:rPr lang="en-US" dirty="0"/>
              <a:t>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'</a:t>
            </a:r>
            <a:r>
              <a:rPr lang="en-US" b="1" dirty="0">
                <a:latin typeface="Courier New" pitchFamily="49" charset="0"/>
              </a:rPr>
              <a:t>(v1 v2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 </a:t>
            </a:r>
            <a:r>
              <a:rPr lang="en-US" dirty="0"/>
              <a:t>then </a:t>
            </a:r>
            <a:r>
              <a:rPr lang="en-US" b="1" dirty="0">
                <a:latin typeface="Courier New" pitchFamily="49" charset="0"/>
              </a:rPr>
              <a:t>(car e)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v1</a:t>
            </a:r>
          </a:p>
          <a:p>
            <a:pPr lvl="1"/>
            <a:r>
              <a:rPr lang="en-US" dirty="0"/>
              <a:t>throw exception 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'()</a:t>
            </a:r>
          </a:p>
          <a:p>
            <a:pPr lvl="1"/>
            <a:r>
              <a:rPr lang="en-US" dirty="0"/>
              <a:t>Think of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en-US" dirty="0"/>
              <a:t> as "get the first element of the list."</a:t>
            </a:r>
          </a:p>
          <a:p>
            <a:endParaRPr lang="en-US" dirty="0"/>
          </a:p>
          <a:p>
            <a:r>
              <a:rPr lang="en-US" dirty="0"/>
              <a:t>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(v1 v2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 </a:t>
            </a:r>
            <a:r>
              <a:rPr lang="en-US" dirty="0"/>
              <a:t>then </a:t>
            </a:r>
            <a:r>
              <a:rPr lang="en-US" b="1" dirty="0">
                <a:latin typeface="Courier New" pitchFamily="49" charset="0"/>
              </a:rPr>
              <a:t>(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</a:rPr>
              <a:t> e)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(v2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</a:t>
            </a:r>
          </a:p>
          <a:p>
            <a:pPr lvl="1"/>
            <a:r>
              <a:rPr lang="en-US" dirty="0"/>
              <a:t>throw exception 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'()</a:t>
            </a:r>
          </a:p>
          <a:p>
            <a:pPr lvl="1"/>
            <a:r>
              <a:rPr lang="en-US" dirty="0"/>
              <a:t>Think of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dirty="0"/>
              <a:t> as "get everything but the first element of the list."</a:t>
            </a:r>
          </a:p>
          <a:p>
            <a:pPr lvl="1"/>
            <a:r>
              <a:rPr lang="en-US" dirty="0"/>
              <a:t>Notice result is a list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493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Box-and-pointer notation with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to differentiating pairs from lists: lists never have dots in them.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. 2) </a:t>
            </a:r>
            <a:r>
              <a:rPr lang="en-US" dirty="0"/>
              <a:t>versus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2)</a:t>
            </a:r>
            <a:br>
              <a:rPr lang="en-US" dirty="0"/>
            </a:br>
            <a:endParaRPr lang="en-US" dirty="0"/>
          </a:p>
          <a:p>
            <a:r>
              <a:rPr lang="en-US" dirty="0"/>
              <a:t>How would you create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. 2) </a:t>
            </a:r>
            <a:r>
              <a:rPr lang="en-US" dirty="0"/>
              <a:t>with call(s) to cons?</a:t>
            </a:r>
          </a:p>
          <a:p>
            <a:endParaRPr lang="en-US" dirty="0"/>
          </a:p>
          <a:p>
            <a:r>
              <a:rPr lang="en-US" dirty="0"/>
              <a:t>How would you create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'(1 2) </a:t>
            </a:r>
            <a:r>
              <a:rPr lang="en-US" dirty="0"/>
              <a:t>with call(s) to cons?</a:t>
            </a:r>
          </a:p>
          <a:p>
            <a:endParaRPr lang="en-US" dirty="0"/>
          </a:p>
          <a:p>
            <a:r>
              <a:rPr lang="en-US" dirty="0"/>
              <a:t>What does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1 '(2 3)) </a:t>
            </a:r>
            <a:r>
              <a:rPr lang="en-US" dirty="0"/>
              <a:t>create?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does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'(1) '(2 3)) </a:t>
            </a:r>
            <a:r>
              <a:rPr lang="en-US" dirty="0"/>
              <a:t>create?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888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other ways to build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list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Makes a list out of all arguments.</a:t>
            </a:r>
          </a:p>
          <a:p>
            <a:pPr lvl="1"/>
            <a:r>
              <a:rPr lang="en-US" dirty="0"/>
              <a:t>Arguments can be of any data type.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(list e1 e2 … en)</a:t>
            </a:r>
            <a:r>
              <a:rPr lang="en-US" dirty="0">
                <a:cs typeface="Courier"/>
              </a:rPr>
              <a:t> </a:t>
            </a:r>
            <a:r>
              <a:rPr lang="en-US" dirty="0"/>
              <a:t>evaluates </a:t>
            </a:r>
            <a:r>
              <a:rPr lang="en-US" b="1" dirty="0">
                <a:latin typeface="Courier"/>
                <a:cs typeface="Courier"/>
              </a:rPr>
              <a:t>e1</a:t>
            </a:r>
            <a:r>
              <a:rPr lang="en-US" dirty="0"/>
              <a:t> through </a:t>
            </a:r>
            <a:r>
              <a:rPr lang="en-US" b="1" dirty="0">
                <a:latin typeface="Courier"/>
                <a:cs typeface="Courier"/>
              </a:rPr>
              <a:t>en</a:t>
            </a:r>
            <a:r>
              <a:rPr lang="en-US" dirty="0"/>
              <a:t> to values </a:t>
            </a:r>
            <a:r>
              <a:rPr lang="en-US" b="1" dirty="0">
                <a:latin typeface="Courier"/>
                <a:cs typeface="Courier"/>
              </a:rPr>
              <a:t>v1</a:t>
            </a:r>
            <a:r>
              <a:rPr lang="en-US" dirty="0"/>
              <a:t> through </a:t>
            </a:r>
            <a:r>
              <a:rPr lang="en-US" b="1" dirty="0" err="1">
                <a:latin typeface="Courier"/>
                <a:cs typeface="Courier"/>
              </a:rPr>
              <a:t>vn</a:t>
            </a:r>
            <a:r>
              <a:rPr lang="en-US" dirty="0"/>
              <a:t>; returns the list </a:t>
            </a:r>
            <a:r>
              <a:rPr lang="en-US" b="1" dirty="0">
                <a:latin typeface="Courier"/>
                <a:cs typeface="Courier"/>
              </a:rPr>
              <a:t>'(v1 v2 … </a:t>
            </a:r>
            <a:r>
              <a:rPr lang="en-US" b="1" dirty="0" err="1">
                <a:latin typeface="Courier"/>
                <a:cs typeface="Courier"/>
              </a:rPr>
              <a:t>vn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/>
              <a:t>.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append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Concatenates values inside lists given as arguments.</a:t>
            </a:r>
          </a:p>
          <a:p>
            <a:pPr lvl="1"/>
            <a:r>
              <a:rPr lang="en-US" dirty="0"/>
              <a:t>Arguments </a:t>
            </a:r>
            <a:r>
              <a:rPr lang="en-US" i="1" dirty="0"/>
              <a:t>must</a:t>
            </a:r>
            <a:r>
              <a:rPr lang="en-US" dirty="0"/>
              <a:t> be lists.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(append e1 e2 … en) </a:t>
            </a:r>
            <a:r>
              <a:rPr lang="en-US" dirty="0"/>
              <a:t>evaluates </a:t>
            </a:r>
            <a:r>
              <a:rPr lang="en-US" b="1" dirty="0">
                <a:latin typeface="Courier"/>
                <a:cs typeface="Courier"/>
              </a:rPr>
              <a:t>e1</a:t>
            </a:r>
            <a:r>
              <a:rPr lang="en-US" dirty="0"/>
              <a:t> through </a:t>
            </a:r>
            <a:r>
              <a:rPr lang="en-US" b="1" dirty="0">
                <a:latin typeface="Courier"/>
                <a:cs typeface="Courier"/>
              </a:rPr>
              <a:t>en</a:t>
            </a:r>
            <a:r>
              <a:rPr lang="en-US" dirty="0"/>
              <a:t> to values </a:t>
            </a:r>
            <a:r>
              <a:rPr lang="en-US" b="1" dirty="0">
                <a:latin typeface="Courier"/>
                <a:cs typeface="Courier"/>
              </a:rPr>
              <a:t>v1</a:t>
            </a:r>
            <a:r>
              <a:rPr lang="en-US" dirty="0"/>
              <a:t> through </a:t>
            </a:r>
            <a:r>
              <a:rPr lang="en-US" b="1" dirty="0" err="1">
                <a:latin typeface="Courier"/>
                <a:cs typeface="Courier"/>
              </a:rPr>
              <a:t>vn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If </a:t>
            </a:r>
            <a:r>
              <a:rPr lang="en-US" b="1" dirty="0">
                <a:latin typeface="Courier"/>
                <a:cs typeface="Courier"/>
              </a:rPr>
              <a:t>v1</a:t>
            </a:r>
            <a:r>
              <a:rPr lang="en-US" dirty="0"/>
              <a:t> = </a:t>
            </a:r>
            <a:r>
              <a:rPr lang="en-US" b="1" dirty="0">
                <a:latin typeface="Courier"/>
                <a:cs typeface="Courier"/>
              </a:rPr>
              <a:t>(v11 v12 … ) </a:t>
            </a:r>
            <a:r>
              <a:rPr lang="en-US" dirty="0"/>
              <a:t>and </a:t>
            </a:r>
            <a:r>
              <a:rPr lang="en-US" b="1" dirty="0">
                <a:latin typeface="Courier"/>
                <a:cs typeface="Courier"/>
              </a:rPr>
              <a:t>v2</a:t>
            </a:r>
            <a:r>
              <a:rPr lang="en-US" dirty="0"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(v21 v22 … ) </a:t>
            </a:r>
            <a:r>
              <a:rPr lang="en-US" dirty="0" err="1"/>
              <a:t>etc</a:t>
            </a:r>
            <a:r>
              <a:rPr lang="en-US" dirty="0"/>
              <a:t>, then return value is </a:t>
            </a:r>
            <a:r>
              <a:rPr lang="en-US" b="1" dirty="0">
                <a:latin typeface="Courier"/>
                <a:cs typeface="Courier"/>
              </a:rPr>
              <a:t>(v11 v12 … v21 v22 … )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0469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9778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list functions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600200"/>
            <a:ext cx="7543800" cy="3429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(sum-list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(if (null?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0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(+ (car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(sum-list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(countdown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num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(if (=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num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'()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(cons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num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(countdown (-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num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1)))))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031782526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an_design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66515</TotalTime>
  <Words>3857</Words>
  <Application>Microsoft Macintosh PowerPoint</Application>
  <PresentationFormat>On-screen Show (4:3)</PresentationFormat>
  <Paragraphs>506</Paragraphs>
  <Slides>43</Slides>
  <Notes>3</Notes>
  <HiddenSlides>35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Consolas</vt:lpstr>
      <vt:lpstr>Courier</vt:lpstr>
      <vt:lpstr>Courier New</vt:lpstr>
      <vt:lpstr>Times New Roman</vt:lpstr>
      <vt:lpstr>dan_design_template</vt:lpstr>
      <vt:lpstr>CS 360  Programming Languages Lecture 3</vt:lpstr>
      <vt:lpstr>Review</vt:lpstr>
      <vt:lpstr>Lists</vt:lpstr>
      <vt:lpstr>Building Lists</vt:lpstr>
      <vt:lpstr>Accessing Lists</vt:lpstr>
      <vt:lpstr>Box-and-pointer notation with lists</vt:lpstr>
      <vt:lpstr>Two other ways to build lists</vt:lpstr>
      <vt:lpstr>Exercises</vt:lpstr>
      <vt:lpstr>Example list functions</vt:lpstr>
      <vt:lpstr>Recursion again</vt:lpstr>
      <vt:lpstr>Lists of pairs</vt:lpstr>
      <vt:lpstr>Review</vt:lpstr>
      <vt:lpstr>Today</vt:lpstr>
      <vt:lpstr>Let-expressions</vt:lpstr>
      <vt:lpstr>Silly examples</vt:lpstr>
      <vt:lpstr>Silly examples</vt:lpstr>
      <vt:lpstr>What’s new</vt:lpstr>
      <vt:lpstr>Nested functions</vt:lpstr>
      <vt:lpstr>Nested functions</vt:lpstr>
      <vt:lpstr>Nested functions, part 1</vt:lpstr>
      <vt:lpstr>Lambda expressions</vt:lpstr>
      <vt:lpstr>Lambda expressions</vt:lpstr>
      <vt:lpstr>Using lambda in a let expression</vt:lpstr>
      <vt:lpstr>Using lambda in a let expression</vt:lpstr>
      <vt:lpstr>Solution: internal defines</vt:lpstr>
      <vt:lpstr>Without looking at the handout…</vt:lpstr>
      <vt:lpstr>(Inferior) Example</vt:lpstr>
      <vt:lpstr>Nested functions, better</vt:lpstr>
      <vt:lpstr>Avoid repeated recursion</vt:lpstr>
      <vt:lpstr>Fast vs. unusable</vt:lpstr>
      <vt:lpstr>Math never lies</vt:lpstr>
      <vt:lpstr>Efficient max</vt:lpstr>
      <vt:lpstr>Fast vs. fast</vt:lpstr>
      <vt:lpstr>Options</vt:lpstr>
      <vt:lpstr>Example</vt:lpstr>
      <vt:lpstr>Example variation</vt:lpstr>
      <vt:lpstr>A valuable non-feature: no mutation</vt:lpstr>
      <vt:lpstr>Suppose we had mutation…</vt:lpstr>
      <vt:lpstr>Interface vs. implementation</vt:lpstr>
      <vt:lpstr>An even better example</vt:lpstr>
      <vt:lpstr>Racket vs. C++ on mutable data</vt:lpstr>
      <vt:lpstr>Java security nightmare (bad code)</vt:lpstr>
      <vt:lpstr>Have to make copies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983</cp:revision>
  <dcterms:created xsi:type="dcterms:W3CDTF">2009-03-13T20:43:19Z</dcterms:created>
  <dcterms:modified xsi:type="dcterms:W3CDTF">2023-01-21T22:12:02Z</dcterms:modified>
</cp:coreProperties>
</file>

<file path=docProps/thumbnail.jpeg>
</file>